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4" r:id="rId7"/>
    <p:sldId id="265" r:id="rId8"/>
    <p:sldId id="266" r:id="rId9"/>
    <p:sldId id="267" r:id="rId10"/>
    <p:sldId id="268" r:id="rId11"/>
    <p:sldId id="259" r:id="rId12"/>
    <p:sldId id="269" r:id="rId13"/>
    <p:sldId id="272" r:id="rId14"/>
    <p:sldId id="270" r:id="rId15"/>
    <p:sldId id="273" r:id="rId16"/>
    <p:sldId id="271" r:id="rId17"/>
    <p:sldId id="274" r:id="rId18"/>
    <p:sldId id="275" r:id="rId19"/>
    <p:sldId id="276" r:id="rId20"/>
    <p:sldId id="260" r:id="rId21"/>
    <p:sldId id="277" r:id="rId22"/>
    <p:sldId id="278" r:id="rId23"/>
    <p:sldId id="279" r:id="rId24"/>
    <p:sldId id="280" r:id="rId25"/>
    <p:sldId id="281" r:id="rId26"/>
    <p:sldId id="282" r:id="rId27"/>
    <p:sldId id="283" r:id="rId28"/>
    <p:sldId id="284" r:id="rId29"/>
    <p:sldId id="285" r:id="rId30"/>
    <p:sldId id="286" r:id="rId31"/>
    <p:sldId id="288" r:id="rId32"/>
    <p:sldId id="261" r:id="rId33"/>
    <p:sldId id="28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2B8C8-EFFC-4F23-885C-86B5FCC7857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028D6B-E237-4C0E-AFD2-6E930122C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1C6A7D2-523D-4CBB-8D32-57BCF0BBC362}"/>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740E57B2-F5FA-473E-8019-D268E7BB47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C13B6A-07C0-4865-87C5-896ED694F7D5}"/>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348662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081B9-551A-4452-A630-E0C7654CFF1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5ACFB7F-A8E4-44F1-B005-4DCDAD591B1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53BC41-882D-4060-8EE6-ABB0D6DEC3F7}"/>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B1931F11-6ED8-4EBA-9610-E4AA5320ED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19A62C-7811-4A3D-BCC7-6E29EC3730AE}"/>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152205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BC3DDF6-811E-486C-AD6B-02119401EA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521A08E-B2F9-4447-9E1F-7D750DD7044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12251C-87F3-4AEE-B6E0-1C1AF481BF01}"/>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54CE6ADA-F311-4127-994F-53C14491FC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798168-267B-4204-A7CF-8C79B9BC00B8}"/>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265519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16683-3B17-4B7A-841E-BB653C8D2B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5DB17E-7ED3-4016-8EA0-37929A3B50A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5CCEAE-5263-408D-A8CD-C5FAF0A08963}"/>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A4AFA475-0806-4C02-B9F6-09667370F6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9CD529-FDF0-4893-A2FE-FD3758D6720E}"/>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123951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4E087-9D19-4DCF-BE66-32FFC6F87E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4CBA52-9C52-4FFC-A2E8-5A3162DB2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3F17EC8-076A-46F7-B68A-CE85ECA004DE}"/>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3804405D-F9DA-4E5F-A03A-DE19804EA3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0DAB16-DF86-46E2-86DF-21D74773E59F}"/>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365338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878BD-9596-43EA-9CCA-F634BF83F2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8574AB-5DB0-4A28-953E-00FA9D6F842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59BDFC5-3CBF-4E97-A934-72A9CA58D44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5C3665-6FAA-42A0-B163-9EF63EB2F565}"/>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67594031-F009-4992-82D2-57F6D8E9CA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BF5292-EC9C-41FA-8B15-B53667F81EFC}"/>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377478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576F1-5B32-4D2B-B76E-D72E8D2012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2074D7-7027-4218-BB0E-608234E552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1630166-E090-426A-876C-564350792E2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8D6560-333A-4E85-B79F-494B6C78E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13190F-BAD5-4E07-BD10-72248BB81CE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07CED29-7042-4EDC-9CA4-043DB08D8171}"/>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8" name="页脚占位符 7">
            <a:extLst>
              <a:ext uri="{FF2B5EF4-FFF2-40B4-BE49-F238E27FC236}">
                <a16:creationId xmlns:a16="http://schemas.microsoft.com/office/drawing/2014/main" id="{94E271C1-04A6-4539-9D44-A899D4C34C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5BC8798-4D45-45C6-9DCB-FE17E19D4032}"/>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230584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C393E-2F45-40F9-92BA-8C8AD676B02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89EC6A-00FC-4E70-904C-351F97DFD5AC}"/>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4" name="页脚占位符 3">
            <a:extLst>
              <a:ext uri="{FF2B5EF4-FFF2-40B4-BE49-F238E27FC236}">
                <a16:creationId xmlns:a16="http://schemas.microsoft.com/office/drawing/2014/main" id="{C9844929-274E-4F1B-9004-9DBB00AA2CA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A4CB7A-B872-4BCC-AEA6-EF25ED17EA6F}"/>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2652184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F12AD7-51DE-4A33-A109-619324D54178}"/>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3" name="页脚占位符 2">
            <a:extLst>
              <a:ext uri="{FF2B5EF4-FFF2-40B4-BE49-F238E27FC236}">
                <a16:creationId xmlns:a16="http://schemas.microsoft.com/office/drawing/2014/main" id="{19AA6336-F9FC-44EF-AD1E-2479B332A7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1521AAD-AAA9-46C5-BCAB-ED3B8F577453}"/>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423195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2C68E-6037-4999-BA66-441FE712B2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9E22E1-DFB0-4377-9674-969AA0736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E67120-E3C3-4CCB-8BFF-C845FF446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39E3B5-2404-407F-BD0B-21A534BE3DEB}"/>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1AB22CAB-7690-4240-995E-5B99505E5B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140CDE-0A68-4D93-A011-3C6B6835B470}"/>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428308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1259C-17D1-47BF-8E1C-267DC1C9E0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79D0CB-5400-4FBA-A63D-3AC740CA0A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F4AB237-4C7D-4A17-B6D1-A083102A6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73AC8B3-DF3E-46C7-992D-D993ACE30316}"/>
              </a:ext>
            </a:extLst>
          </p:cNvPr>
          <p:cNvSpPr>
            <a:spLocks noGrp="1"/>
          </p:cNvSpPr>
          <p:nvPr>
            <p:ph type="dt" sz="half" idx="10"/>
          </p:nvPr>
        </p:nvSpPr>
        <p:spPr/>
        <p:txBody>
          <a:bodyPr/>
          <a:lstStyle/>
          <a:p>
            <a:fld id="{EF35AA65-CC43-4DFD-AE9F-5402D7F3F61B}"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4D0CBFE8-FBCB-4B6A-A23B-AE830C1454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CD4A8C-642B-4135-AD6C-8C58C75EBA30}"/>
              </a:ext>
            </a:extLst>
          </p:cNvPr>
          <p:cNvSpPr>
            <a:spLocks noGrp="1"/>
          </p:cNvSpPr>
          <p:nvPr>
            <p:ph type="sldNum" sz="quarter" idx="12"/>
          </p:nvPr>
        </p:nvSpPr>
        <p:spPr/>
        <p:txBody>
          <a:body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283988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EECFB6-C603-4AE8-974C-37537FE6D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0CB573C-58F1-4985-906E-263E9C9F5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CB6E87-3406-4D0D-856C-804F7E999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5AA65-CC43-4DFD-AE9F-5402D7F3F61B}"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05DA243E-9BD9-40FC-84AD-888DBC38A3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9FF84B4-7C80-4CD1-A913-7A8698A26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D2B0E-ED33-466C-B6BA-971805BE50F0}" type="slidenum">
              <a:rPr lang="zh-CN" altLang="en-US" smtClean="0"/>
              <a:t>‹#›</a:t>
            </a:fld>
            <a:endParaRPr lang="zh-CN" altLang="en-US"/>
          </a:p>
        </p:txBody>
      </p:sp>
    </p:spTree>
    <p:extLst>
      <p:ext uri="{BB962C8B-B14F-4D97-AF65-F5344CB8AC3E}">
        <p14:creationId xmlns:p14="http://schemas.microsoft.com/office/powerpoint/2010/main" val="28346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opendata.dc.gov/"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arcgis.com/sharing/rest/content/items/f9cc541fc8c04106a05a1a4f1e7e813c/info/metadata/metadata.xml?format=default&amp;output=html" TargetMode="External"/><Relationship Id="rId2" Type="http://schemas.openxmlformats.org/officeDocument/2006/relationships/hyperlink" Target="https://crimecards.dc.go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insideairbnb.com/get-the-data"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insideairbnb.com/washington-d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EEE02-D4F4-4073-BADA-0ABE06913E21}"/>
              </a:ext>
            </a:extLst>
          </p:cNvPr>
          <p:cNvSpPr>
            <a:spLocks noGrp="1"/>
          </p:cNvSpPr>
          <p:nvPr>
            <p:ph type="ctrTitle"/>
          </p:nvPr>
        </p:nvSpPr>
        <p:spPr>
          <a:xfrm>
            <a:off x="1834348" y="852256"/>
            <a:ext cx="8523304" cy="2441359"/>
          </a:xfrm>
        </p:spPr>
        <p:txBody>
          <a:bodyPr>
            <a:normAutofit fontScale="90000"/>
          </a:bodyPr>
          <a:lstStyle/>
          <a:p>
            <a:r>
              <a:rPr lang="zh-CN" altLang="en-US">
                <a:latin typeface="黑体" panose="02010609060101010101" pitchFamily="49" charset="-122"/>
                <a:ea typeface="黑体" panose="02010609060101010101" pitchFamily="49" charset="-122"/>
              </a:rPr>
              <a:t>时空数据挖掘与分析实习</a:t>
            </a:r>
            <a:br>
              <a:rPr lang="en-US" altLang="zh-CN">
                <a:latin typeface="黑体" panose="02010609060101010101" pitchFamily="49" charset="-122"/>
                <a:ea typeface="黑体" panose="02010609060101010101" pitchFamily="49" charset="-122"/>
              </a:rPr>
            </a:br>
            <a:r>
              <a:rPr lang="zh-CN" altLang="en-US">
                <a:latin typeface="黑体" panose="02010609060101010101" pitchFamily="49" charset="-122"/>
                <a:ea typeface="黑体" panose="02010609060101010101" pitchFamily="49" charset="-122"/>
              </a:rPr>
              <a:t>成果展示</a:t>
            </a:r>
            <a:br>
              <a:rPr lang="en-US" altLang="zh-CN">
                <a:latin typeface="黑体" panose="02010609060101010101" pitchFamily="49" charset="-122"/>
                <a:ea typeface="黑体" panose="02010609060101010101" pitchFamily="49" charset="-122"/>
              </a:rPr>
            </a:br>
            <a:r>
              <a:rPr lang="en-US" altLang="zh-CN">
                <a:latin typeface="黑体" panose="02010609060101010101" pitchFamily="49" charset="-122"/>
                <a:ea typeface="黑体" panose="02010609060101010101" pitchFamily="49" charset="-122"/>
              </a:rPr>
              <a:t>——</a:t>
            </a:r>
            <a:r>
              <a:rPr lang="zh-CN" altLang="en-US" sz="3600">
                <a:latin typeface="黑体" panose="02010609060101010101" pitchFamily="49" charset="-122"/>
                <a:ea typeface="黑体" panose="02010609060101010101" pitchFamily="49" charset="-122"/>
              </a:rPr>
              <a:t>华盛顿特区旅游租房选址问题</a:t>
            </a:r>
          </a:p>
        </p:txBody>
      </p:sp>
      <p:sp>
        <p:nvSpPr>
          <p:cNvPr id="3" name="副标题 2">
            <a:extLst>
              <a:ext uri="{FF2B5EF4-FFF2-40B4-BE49-F238E27FC236}">
                <a16:creationId xmlns:a16="http://schemas.microsoft.com/office/drawing/2014/main" id="{5261F618-1CF7-445C-8A70-A423FC52D2EF}"/>
              </a:ext>
            </a:extLst>
          </p:cNvPr>
          <p:cNvSpPr>
            <a:spLocks noGrp="1"/>
          </p:cNvSpPr>
          <p:nvPr>
            <p:ph type="subTitle" idx="1"/>
          </p:nvPr>
        </p:nvSpPr>
        <p:spPr>
          <a:xfrm>
            <a:off x="1524000" y="4494244"/>
            <a:ext cx="9144000" cy="1529255"/>
          </a:xfrm>
        </p:spPr>
        <p:txBody>
          <a:bodyPr>
            <a:normAutofit/>
          </a:bodyPr>
          <a:lstStyle/>
          <a:p>
            <a:r>
              <a:rPr lang="zh-CN" altLang="en-US"/>
              <a:t>作者：马文卓</a:t>
            </a:r>
            <a:endParaRPr lang="en-US" altLang="zh-CN"/>
          </a:p>
          <a:p>
            <a:r>
              <a:rPr lang="zh-CN" altLang="en-US"/>
              <a:t>指导老师：田扬戈老师</a:t>
            </a:r>
            <a:endParaRPr lang="en-US" altLang="zh-CN"/>
          </a:p>
          <a:p>
            <a:r>
              <a:rPr lang="zh-CN" altLang="en-US"/>
              <a:t>时间：</a:t>
            </a:r>
            <a:r>
              <a:rPr lang="en-US" altLang="zh-CN"/>
              <a:t>2023.5.20</a:t>
            </a:r>
            <a:endParaRPr lang="zh-CN" altLang="en-US"/>
          </a:p>
        </p:txBody>
      </p:sp>
    </p:spTree>
    <p:extLst>
      <p:ext uri="{BB962C8B-B14F-4D97-AF65-F5344CB8AC3E}">
        <p14:creationId xmlns:p14="http://schemas.microsoft.com/office/powerpoint/2010/main" val="3162166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195961"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AirBnb </a:t>
            </a:r>
            <a:r>
              <a:rPr lang="zh-CN" altLang="en-US" sz="2800" b="1">
                <a:latin typeface="黑体" panose="02010609060101010101" pitchFamily="49" charset="-122"/>
                <a:ea typeface="黑体" panose="02010609060101010101" pitchFamily="49" charset="-122"/>
              </a:rPr>
              <a:t>租房数据</a:t>
            </a:r>
          </a:p>
        </p:txBody>
      </p:sp>
      <p:sp>
        <p:nvSpPr>
          <p:cNvPr id="5" name="文本框 4">
            <a:extLst>
              <a:ext uri="{FF2B5EF4-FFF2-40B4-BE49-F238E27FC236}">
                <a16:creationId xmlns:a16="http://schemas.microsoft.com/office/drawing/2014/main" id="{74444964-8686-42B1-A747-BF9870006332}"/>
              </a:ext>
            </a:extLst>
          </p:cNvPr>
          <p:cNvSpPr txBox="1"/>
          <p:nvPr/>
        </p:nvSpPr>
        <p:spPr>
          <a:xfrm>
            <a:off x="381002" y="726533"/>
            <a:ext cx="6094520" cy="830997"/>
          </a:xfrm>
          <a:prstGeom prst="rect">
            <a:avLst/>
          </a:prstGeom>
          <a:noFill/>
        </p:spPr>
        <p:txBody>
          <a:bodyPr wrap="square">
            <a:spAutoFit/>
          </a:bodyPr>
          <a:lstStyle/>
          <a:p>
            <a:pPr algn="just"/>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在华盛顿特区的房主中有</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58.8%</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的人有多套房源，其中拥有</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10</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套以上的房主占据大多数，可以得知这些人要么是富豪，要么就是专门从事与租房行业，隶属于某些房地产公司。</a:t>
            </a:r>
            <a:endParaRPr lang="zh-CN" altLang="zh-CN" sz="1600" kern="100">
              <a:effectLst/>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5C42104B-6135-4987-92F0-B456C7D67B65}"/>
              </a:ext>
            </a:extLst>
          </p:cNvPr>
          <p:cNvPicPr/>
          <p:nvPr/>
        </p:nvPicPr>
        <p:blipFill>
          <a:blip r:embed="rId2"/>
          <a:stretch>
            <a:fillRect/>
          </a:stretch>
        </p:blipFill>
        <p:spPr>
          <a:xfrm>
            <a:off x="381002" y="1609374"/>
            <a:ext cx="2433955" cy="2043430"/>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4FFD8E02-A20B-40C0-92CB-E310B0EF69D5}"/>
              </a:ext>
            </a:extLst>
          </p:cNvPr>
          <p:cNvPicPr/>
          <p:nvPr/>
        </p:nvPicPr>
        <p:blipFill>
          <a:blip r:embed="rId3"/>
          <a:stretch>
            <a:fillRect/>
          </a:stretch>
        </p:blipFill>
        <p:spPr>
          <a:xfrm>
            <a:off x="3371326" y="1609374"/>
            <a:ext cx="2529205" cy="2055495"/>
          </a:xfrm>
          <a:prstGeom prst="rect">
            <a:avLst/>
          </a:prstGeom>
          <a:ln>
            <a:noFill/>
          </a:ln>
          <a:effectLst>
            <a:outerShdw blurRad="190500" algn="tl" rotWithShape="0">
              <a:srgbClr val="000000">
                <a:alpha val="70000"/>
              </a:srgbClr>
            </a:outerShdw>
          </a:effectLst>
        </p:spPr>
      </p:pic>
      <p:graphicFrame>
        <p:nvGraphicFramePr>
          <p:cNvPr id="3" name="表格 2">
            <a:extLst>
              <a:ext uri="{FF2B5EF4-FFF2-40B4-BE49-F238E27FC236}">
                <a16:creationId xmlns:a16="http://schemas.microsoft.com/office/drawing/2014/main" id="{482CB75D-2EF9-4B5F-B329-9301D95BFBF5}"/>
              </a:ext>
            </a:extLst>
          </p:cNvPr>
          <p:cNvGraphicFramePr>
            <a:graphicFrameLocks noGrp="1"/>
          </p:cNvGraphicFramePr>
          <p:nvPr>
            <p:extLst>
              <p:ext uri="{D42A27DB-BD31-4B8C-83A1-F6EECF244321}">
                <p14:modId xmlns:p14="http://schemas.microsoft.com/office/powerpoint/2010/main" val="4116316583"/>
              </p:ext>
            </p:extLst>
          </p:nvPr>
        </p:nvGraphicFramePr>
        <p:xfrm>
          <a:off x="7013360" y="726533"/>
          <a:ext cx="4584842" cy="4222873"/>
        </p:xfrm>
        <a:graphic>
          <a:graphicData uri="http://schemas.openxmlformats.org/drawingml/2006/table">
            <a:tbl>
              <a:tblPr firstRow="1" firstCol="1" bandRow="1">
                <a:tableStyleId>{21E4AEA4-8DFA-4A89-87EB-49C32662AFE0}</a:tableStyleId>
              </a:tblPr>
              <a:tblGrid>
                <a:gridCol w="2292421">
                  <a:extLst>
                    <a:ext uri="{9D8B030D-6E8A-4147-A177-3AD203B41FA5}">
                      <a16:colId xmlns:a16="http://schemas.microsoft.com/office/drawing/2014/main" val="2863753877"/>
                    </a:ext>
                  </a:extLst>
                </a:gridCol>
                <a:gridCol w="2292421">
                  <a:extLst>
                    <a:ext uri="{9D8B030D-6E8A-4147-A177-3AD203B41FA5}">
                      <a16:colId xmlns:a16="http://schemas.microsoft.com/office/drawing/2014/main" val="576517747"/>
                    </a:ext>
                  </a:extLst>
                </a:gridCol>
              </a:tblGrid>
              <a:tr h="215767">
                <a:tc>
                  <a:txBody>
                    <a:bodyPr/>
                    <a:lstStyle/>
                    <a:p>
                      <a:pPr algn="ctr"/>
                      <a:r>
                        <a:rPr lang="en-US" sz="1050" kern="100">
                          <a:effectLst/>
                        </a:rPr>
                        <a:t>Key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Description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9040265"/>
                  </a:ext>
                </a:extLst>
              </a:tr>
              <a:tr h="215767">
                <a:tc>
                  <a:txBody>
                    <a:bodyPr/>
                    <a:lstStyle/>
                    <a:p>
                      <a:pPr algn="ct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房屋编号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3422113"/>
                  </a:ext>
                </a:extLst>
              </a:tr>
              <a:tr h="215767">
                <a:tc>
                  <a:txBody>
                    <a:bodyPr/>
                    <a:lstStyle/>
                    <a:p>
                      <a:pPr algn="ctr"/>
                      <a:r>
                        <a:rPr lang="en-US" sz="1050" kern="100">
                          <a:effectLst/>
                        </a:rPr>
                        <a:t>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房屋名称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34673"/>
                  </a:ext>
                </a:extLst>
              </a:tr>
              <a:tr h="215767">
                <a:tc>
                  <a:txBody>
                    <a:bodyPr/>
                    <a:lstStyle/>
                    <a:p>
                      <a:pPr algn="ctr"/>
                      <a:r>
                        <a:rPr lang="en-US" sz="1050" kern="100">
                          <a:effectLst/>
                        </a:rPr>
                        <a:t>host_id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房主编号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2674355"/>
                  </a:ext>
                </a:extLst>
              </a:tr>
              <a:tr h="215767">
                <a:tc>
                  <a:txBody>
                    <a:bodyPr/>
                    <a:lstStyle/>
                    <a:p>
                      <a:pPr algn="ctr"/>
                      <a:r>
                        <a:rPr lang="en-US" sz="1050" kern="100">
                          <a:effectLst/>
                        </a:rPr>
                        <a:t>hostname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房主姓名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89322164"/>
                  </a:ext>
                </a:extLst>
              </a:tr>
              <a:tr h="215767">
                <a:tc>
                  <a:txBody>
                    <a:bodyPr/>
                    <a:lstStyle/>
                    <a:p>
                      <a:pPr algn="ctr"/>
                      <a:r>
                        <a:rPr lang="en-US" sz="1050" kern="100">
                          <a:effectLst/>
                        </a:rPr>
                        <a:t>neighbourhood_group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邻居组别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44762"/>
                  </a:ext>
                </a:extLst>
              </a:tr>
              <a:tr h="215767">
                <a:tc>
                  <a:txBody>
                    <a:bodyPr/>
                    <a:lstStyle/>
                    <a:p>
                      <a:pPr algn="ctr"/>
                      <a:r>
                        <a:rPr lang="en-US" sz="1050" kern="100">
                          <a:effectLst/>
                        </a:rPr>
                        <a:t>neighbourhood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邻居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5398350"/>
                  </a:ext>
                </a:extLst>
              </a:tr>
              <a:tr h="226042">
                <a:tc>
                  <a:txBody>
                    <a:bodyPr/>
                    <a:lstStyle/>
                    <a:p>
                      <a:pPr algn="ctr"/>
                      <a:r>
                        <a:rPr lang="en-US" sz="1100" kern="100">
                          <a:effectLst/>
                        </a:rPr>
                        <a:t>latitude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纬度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0994709"/>
                  </a:ext>
                </a:extLst>
              </a:tr>
              <a:tr h="226042">
                <a:tc>
                  <a:txBody>
                    <a:bodyPr/>
                    <a:lstStyle/>
                    <a:p>
                      <a:pPr algn="ctr"/>
                      <a:r>
                        <a:rPr lang="en-US" sz="1100" kern="100">
                          <a:effectLst/>
                        </a:rPr>
                        <a:t>longitude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经度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9140403"/>
                  </a:ext>
                </a:extLst>
              </a:tr>
              <a:tr h="226042">
                <a:tc>
                  <a:txBody>
                    <a:bodyPr/>
                    <a:lstStyle/>
                    <a:p>
                      <a:pPr algn="ctr"/>
                      <a:r>
                        <a:rPr lang="en-US" sz="1100" kern="100">
                          <a:effectLst/>
                        </a:rPr>
                        <a:t>room_type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房屋类别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5120486"/>
                  </a:ext>
                </a:extLst>
              </a:tr>
              <a:tr h="226042">
                <a:tc>
                  <a:txBody>
                    <a:bodyPr/>
                    <a:lstStyle/>
                    <a:p>
                      <a:pPr algn="ctr"/>
                      <a:r>
                        <a:rPr lang="en-US" sz="1100" kern="100">
                          <a:effectLst/>
                        </a:rPr>
                        <a:t>price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单价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8064038"/>
                  </a:ext>
                </a:extLst>
              </a:tr>
              <a:tr h="226042">
                <a:tc>
                  <a:txBody>
                    <a:bodyPr/>
                    <a:lstStyle/>
                    <a:p>
                      <a:pPr algn="ctr"/>
                      <a:r>
                        <a:rPr lang="en-US" sz="1100" kern="100">
                          <a:effectLst/>
                        </a:rPr>
                        <a:t>minimum_nights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最少租房天数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6018379"/>
                  </a:ext>
                </a:extLst>
              </a:tr>
              <a:tr h="226042">
                <a:tc>
                  <a:txBody>
                    <a:bodyPr/>
                    <a:lstStyle/>
                    <a:p>
                      <a:pPr algn="ctr"/>
                      <a:r>
                        <a:rPr lang="en-US" sz="1100" kern="100">
                          <a:effectLst/>
                        </a:rPr>
                        <a:t>number_of_reviews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评论数量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0725403"/>
                  </a:ext>
                </a:extLst>
              </a:tr>
              <a:tr h="226042">
                <a:tc>
                  <a:txBody>
                    <a:bodyPr/>
                    <a:lstStyle/>
                    <a:p>
                      <a:pPr algn="ctr"/>
                      <a:r>
                        <a:rPr lang="en-US" sz="1100" kern="100">
                          <a:effectLst/>
                        </a:rPr>
                        <a:t>last_review</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最近一次评论时间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7810125"/>
                  </a:ext>
                </a:extLst>
              </a:tr>
              <a:tr h="226042">
                <a:tc>
                  <a:txBody>
                    <a:bodyPr/>
                    <a:lstStyle/>
                    <a:p>
                      <a:pPr algn="ctr"/>
                      <a:r>
                        <a:rPr lang="en-US" sz="1100" kern="100">
                          <a:effectLst/>
                        </a:rPr>
                        <a:t>reviews_per_month</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每个月评论数量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1224242"/>
                  </a:ext>
                </a:extLst>
              </a:tr>
              <a:tr h="226042">
                <a:tc>
                  <a:txBody>
                    <a:bodyPr/>
                    <a:lstStyle/>
                    <a:p>
                      <a:pPr algn="ctr"/>
                      <a:r>
                        <a:rPr lang="en-US" sz="1100" kern="100">
                          <a:effectLst/>
                        </a:rPr>
                        <a:t>calculated_host_listings_count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该房主拥有房源数量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7332871"/>
                  </a:ext>
                </a:extLst>
              </a:tr>
              <a:tr h="226042">
                <a:tc>
                  <a:txBody>
                    <a:bodyPr/>
                    <a:lstStyle/>
                    <a:p>
                      <a:pPr algn="ctr"/>
                      <a:r>
                        <a:rPr lang="en-US" sz="1100" kern="100">
                          <a:effectLst/>
                        </a:rPr>
                        <a:t>availability_365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该房源一年内空余天数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4316300"/>
                  </a:ext>
                </a:extLst>
              </a:tr>
              <a:tr h="226042">
                <a:tc>
                  <a:txBody>
                    <a:bodyPr/>
                    <a:lstStyle/>
                    <a:p>
                      <a:pPr algn="ctr"/>
                      <a:r>
                        <a:rPr lang="en-US" sz="1100" kern="100">
                          <a:effectLst/>
                        </a:rPr>
                        <a:t>number_of_reviews_ltm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评论的项目个数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1159524"/>
                  </a:ext>
                </a:extLst>
              </a:tr>
              <a:tr h="226042">
                <a:tc>
                  <a:txBody>
                    <a:bodyPr/>
                    <a:lstStyle/>
                    <a:p>
                      <a:pPr algn="ctr"/>
                      <a:r>
                        <a:rPr lang="en-US" sz="1100" kern="100">
                          <a:effectLst/>
                        </a:rPr>
                        <a:t>license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050" kern="100">
                          <a:effectLst/>
                        </a:rPr>
                        <a:t>许可证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329915"/>
                  </a:ext>
                </a:extLst>
              </a:tr>
            </a:tbl>
          </a:graphicData>
        </a:graphic>
      </p:graphicFrame>
      <p:sp>
        <p:nvSpPr>
          <p:cNvPr id="9" name="文本框 8">
            <a:extLst>
              <a:ext uri="{FF2B5EF4-FFF2-40B4-BE49-F238E27FC236}">
                <a16:creationId xmlns:a16="http://schemas.microsoft.com/office/drawing/2014/main" id="{746BC6E6-0147-4DF5-8B97-F9BCC4D7A774}"/>
              </a:ext>
            </a:extLst>
          </p:cNvPr>
          <p:cNvSpPr txBox="1"/>
          <p:nvPr/>
        </p:nvSpPr>
        <p:spPr>
          <a:xfrm>
            <a:off x="7013360" y="5132823"/>
            <a:ext cx="4918228" cy="338554"/>
          </a:xfrm>
          <a:prstGeom prst="rect">
            <a:avLst/>
          </a:prstGeom>
          <a:noFill/>
        </p:spPr>
        <p:txBody>
          <a:bodyPr wrap="square">
            <a:spAutoFit/>
          </a:bodyPr>
          <a:lstStyle/>
          <a:p>
            <a:r>
              <a:rPr lang="zh-CN" altLang="zh-CN" sz="1600" kern="100">
                <a:effectLst/>
                <a:ea typeface="楷体" panose="02010609060101010101" pitchFamily="49" charset="-122"/>
                <a:cs typeface="黑体" panose="02010609060101010101" pitchFamily="49" charset="-122"/>
              </a:rPr>
              <a:t>房源数据（</a:t>
            </a:r>
            <a:r>
              <a:rPr lang="en-US" altLang="zh-CN" sz="1600" kern="100">
                <a:effectLst/>
                <a:ea typeface="楷体" panose="02010609060101010101" pitchFamily="49" charset="-122"/>
                <a:cs typeface="黑体" panose="02010609060101010101" pitchFamily="49" charset="-122"/>
              </a:rPr>
              <a:t>listing.csv</a:t>
            </a:r>
            <a:r>
              <a:rPr lang="zh-CN" altLang="zh-CN" sz="1600" kern="100">
                <a:effectLst/>
                <a:ea typeface="楷体" panose="02010609060101010101" pitchFamily="49" charset="-122"/>
                <a:cs typeface="黑体" panose="02010609060101010101" pitchFamily="49" charset="-122"/>
              </a:rPr>
              <a:t>）主要有如</a:t>
            </a:r>
            <a:r>
              <a:rPr lang="zh-CN" altLang="en-US" sz="1600" kern="100">
                <a:ea typeface="楷体" panose="02010609060101010101" pitchFamily="49" charset="-122"/>
                <a:cs typeface="黑体" panose="02010609060101010101" pitchFamily="49" charset="-122"/>
              </a:rPr>
              <a:t>上</a:t>
            </a:r>
            <a:r>
              <a:rPr lang="zh-CN" altLang="en-US" sz="1600" kern="100">
                <a:effectLst/>
                <a:ea typeface="楷体" panose="02010609060101010101" pitchFamily="49" charset="-122"/>
                <a:cs typeface="黑体" panose="02010609060101010101" pitchFamily="49" charset="-122"/>
              </a:rPr>
              <a:t>表所示</a:t>
            </a:r>
            <a:r>
              <a:rPr lang="zh-CN" altLang="zh-CN" sz="1600" kern="100">
                <a:effectLst/>
                <a:ea typeface="楷体" panose="02010609060101010101" pitchFamily="49" charset="-122"/>
                <a:cs typeface="黑体" panose="02010609060101010101" pitchFamily="49" charset="-122"/>
              </a:rPr>
              <a:t>关键字段</a:t>
            </a:r>
            <a:endParaRPr lang="zh-CN" altLang="en-US" sz="1600"/>
          </a:p>
        </p:txBody>
      </p:sp>
      <p:sp>
        <p:nvSpPr>
          <p:cNvPr id="11" name="文本框 10">
            <a:extLst>
              <a:ext uri="{FF2B5EF4-FFF2-40B4-BE49-F238E27FC236}">
                <a16:creationId xmlns:a16="http://schemas.microsoft.com/office/drawing/2014/main" id="{6E6D1331-D7CD-4262-8AAD-DB3BE27756A8}"/>
              </a:ext>
            </a:extLst>
          </p:cNvPr>
          <p:cNvSpPr txBox="1"/>
          <p:nvPr/>
        </p:nvSpPr>
        <p:spPr>
          <a:xfrm>
            <a:off x="7013360" y="5839079"/>
            <a:ext cx="4918228" cy="830997"/>
          </a:xfrm>
          <a:prstGeom prst="rect">
            <a:avLst/>
          </a:prstGeom>
          <a:noFill/>
        </p:spPr>
        <p:txBody>
          <a:bodyPr wrap="square">
            <a:spAutoFit/>
          </a:bodyPr>
          <a:lstStyle/>
          <a:p>
            <a:pPr algn="just"/>
            <a:r>
              <a:rPr lang="en-US" altLang="zh-CN" sz="1600" kern="100">
                <a:effectLst/>
                <a:latin typeface="楷体" panose="02010609060101010101" pitchFamily="49" charset="-122"/>
                <a:ea typeface="宋体" panose="02010600030101010101" pitchFamily="2" charset="-122"/>
                <a:cs typeface="黑体" panose="02010609060101010101" pitchFamily="49" charset="-122"/>
              </a:rPr>
              <a:t>airbnb</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的</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neighbourhood</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数据将</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WashingtonDC</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划分成了</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39</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个区域，本次选题中我们就以这</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39</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个区域为基础进行分析。</a:t>
            </a:r>
            <a:endParaRPr lang="zh-CN" alt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4E008D0A-942D-4985-8EB2-8101064B6BDA}"/>
              </a:ext>
            </a:extLst>
          </p:cNvPr>
          <p:cNvPicPr/>
          <p:nvPr/>
        </p:nvPicPr>
        <p:blipFill>
          <a:blip r:embed="rId4"/>
          <a:stretch>
            <a:fillRect/>
          </a:stretch>
        </p:blipFill>
        <p:spPr>
          <a:xfrm>
            <a:off x="1006629" y="3695770"/>
            <a:ext cx="4078296" cy="3170772"/>
          </a:xfrm>
          <a:prstGeom prst="rect">
            <a:avLst/>
          </a:prstGeom>
          <a:ln>
            <a:noFill/>
          </a:ln>
          <a:effectLst>
            <a:softEdge rad="112500"/>
          </a:effectLst>
        </p:spPr>
      </p:pic>
    </p:spTree>
    <p:extLst>
      <p:ext uri="{BB962C8B-B14F-4D97-AF65-F5344CB8AC3E}">
        <p14:creationId xmlns:p14="http://schemas.microsoft.com/office/powerpoint/2010/main" val="4004440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031706D-0550-4D2F-8A08-48B9E3EEB7B5}"/>
              </a:ext>
            </a:extLst>
          </p:cNvPr>
          <p:cNvSpPr txBox="1"/>
          <p:nvPr/>
        </p:nvSpPr>
        <p:spPr>
          <a:xfrm>
            <a:off x="3841811" y="2721114"/>
            <a:ext cx="4508378" cy="707886"/>
          </a:xfrm>
          <a:prstGeom prst="rect">
            <a:avLst/>
          </a:prstGeom>
          <a:noFill/>
        </p:spPr>
        <p:txBody>
          <a:bodyPr wrap="square" rtlCol="0">
            <a:spAutoFit/>
          </a:bodyPr>
          <a:lstStyle/>
          <a:p>
            <a:r>
              <a:rPr lang="zh-CN" altLang="en-US" sz="4000" b="1">
                <a:latin typeface="黑体" panose="02010609060101010101" pitchFamily="49" charset="-122"/>
                <a:ea typeface="黑体" panose="02010609060101010101" pitchFamily="49" charset="-122"/>
              </a:rPr>
              <a:t>第二章 数据分析</a:t>
            </a:r>
          </a:p>
        </p:txBody>
      </p:sp>
    </p:spTree>
    <p:extLst>
      <p:ext uri="{BB962C8B-B14F-4D97-AF65-F5344CB8AC3E}">
        <p14:creationId xmlns:p14="http://schemas.microsoft.com/office/powerpoint/2010/main" val="252132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72D6F1-8506-4DD2-B66C-2A06C4B5E277}"/>
              </a:ext>
            </a:extLst>
          </p:cNvPr>
          <p:cNvPicPr>
            <a:picLocks noChangeAspect="1"/>
          </p:cNvPicPr>
          <p:nvPr/>
        </p:nvPicPr>
        <p:blipFill>
          <a:blip r:embed="rId2"/>
          <a:stretch>
            <a:fillRect/>
          </a:stretch>
        </p:blipFill>
        <p:spPr>
          <a:xfrm>
            <a:off x="430975" y="3261283"/>
            <a:ext cx="3923114" cy="3404967"/>
          </a:xfrm>
          <a:prstGeom prst="rect">
            <a:avLst/>
          </a:prstGeom>
          <a:ln w="88900" cap="sq" cmpd="thickThin">
            <a:solidFill>
              <a:srgbClr val="000000"/>
            </a:solidFill>
            <a:prstDash val="solid"/>
            <a:miter lim="800000"/>
          </a:ln>
          <a:effectLst>
            <a:innerShdw blurRad="76200">
              <a:srgbClr val="000000"/>
            </a:innerShdw>
          </a:effectLst>
        </p:spPr>
      </p:pic>
      <p:sp>
        <p:nvSpPr>
          <p:cNvPr id="6" name="文本框 5">
            <a:extLst>
              <a:ext uri="{FF2B5EF4-FFF2-40B4-BE49-F238E27FC236}">
                <a16:creationId xmlns:a16="http://schemas.microsoft.com/office/drawing/2014/main" id="{609E6A90-3F65-417D-BD1C-C116C3897754}"/>
              </a:ext>
            </a:extLst>
          </p:cNvPr>
          <p:cNvSpPr txBox="1"/>
          <p:nvPr/>
        </p:nvSpPr>
        <p:spPr>
          <a:xfrm>
            <a:off x="0" y="0"/>
            <a:ext cx="398607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犯罪事件空间分析</a:t>
            </a:r>
          </a:p>
        </p:txBody>
      </p:sp>
      <p:pic>
        <p:nvPicPr>
          <p:cNvPr id="8" name="图片 7">
            <a:extLst>
              <a:ext uri="{FF2B5EF4-FFF2-40B4-BE49-F238E27FC236}">
                <a16:creationId xmlns:a16="http://schemas.microsoft.com/office/drawing/2014/main" id="{F52AA27B-CD0E-40A2-8703-B830DE570E53}"/>
              </a:ext>
            </a:extLst>
          </p:cNvPr>
          <p:cNvPicPr>
            <a:picLocks noChangeAspect="1"/>
          </p:cNvPicPr>
          <p:nvPr/>
        </p:nvPicPr>
        <p:blipFill>
          <a:blip r:embed="rId3"/>
          <a:stretch>
            <a:fillRect/>
          </a:stretch>
        </p:blipFill>
        <p:spPr>
          <a:xfrm>
            <a:off x="4030445" y="191750"/>
            <a:ext cx="4131110" cy="3393244"/>
          </a:xfrm>
          <a:prstGeom prst="rect">
            <a:avLst/>
          </a:prstGeom>
          <a:ln w="88900" cap="sq" cmpd="thickThin">
            <a:solidFill>
              <a:srgbClr val="000000"/>
            </a:solidFill>
            <a:prstDash val="solid"/>
            <a:miter lim="800000"/>
          </a:ln>
          <a:effectLst>
            <a:innerShdw blurRad="76200">
              <a:srgbClr val="000000"/>
            </a:innerShdw>
          </a:effectLst>
        </p:spPr>
      </p:pic>
      <p:pic>
        <p:nvPicPr>
          <p:cNvPr id="10" name="图片 9">
            <a:extLst>
              <a:ext uri="{FF2B5EF4-FFF2-40B4-BE49-F238E27FC236}">
                <a16:creationId xmlns:a16="http://schemas.microsoft.com/office/drawing/2014/main" id="{F366814D-33D6-4DD5-88F0-31095167959A}"/>
              </a:ext>
            </a:extLst>
          </p:cNvPr>
          <p:cNvPicPr>
            <a:picLocks noChangeAspect="1"/>
          </p:cNvPicPr>
          <p:nvPr/>
        </p:nvPicPr>
        <p:blipFill>
          <a:blip r:embed="rId4"/>
          <a:stretch>
            <a:fillRect/>
          </a:stretch>
        </p:blipFill>
        <p:spPr>
          <a:xfrm>
            <a:off x="7412612" y="3261283"/>
            <a:ext cx="4217136" cy="3393244"/>
          </a:xfrm>
          <a:prstGeom prst="rect">
            <a:avLst/>
          </a:prstGeom>
          <a:ln w="88900" cap="sq" cmpd="thickThin">
            <a:solidFill>
              <a:srgbClr val="000000"/>
            </a:solidFill>
            <a:prstDash val="solid"/>
            <a:miter lim="800000"/>
          </a:ln>
          <a:effectLst>
            <a:innerShdw blurRad="76200">
              <a:srgbClr val="000000"/>
            </a:innerShdw>
          </a:effectLst>
        </p:spPr>
      </p:pic>
      <p:sp>
        <p:nvSpPr>
          <p:cNvPr id="12" name="文本框 11">
            <a:extLst>
              <a:ext uri="{FF2B5EF4-FFF2-40B4-BE49-F238E27FC236}">
                <a16:creationId xmlns:a16="http://schemas.microsoft.com/office/drawing/2014/main" id="{D34805FA-5957-40B3-846F-C8AC779878DD}"/>
              </a:ext>
            </a:extLst>
          </p:cNvPr>
          <p:cNvSpPr txBox="1"/>
          <p:nvPr/>
        </p:nvSpPr>
        <p:spPr>
          <a:xfrm>
            <a:off x="1526045" y="2585167"/>
            <a:ext cx="1409330" cy="338554"/>
          </a:xfrm>
          <a:prstGeom prst="rect">
            <a:avLst/>
          </a:prstGeom>
          <a:noFill/>
        </p:spPr>
        <p:txBody>
          <a:bodyPr wrap="square">
            <a:spAutoFit/>
          </a:bodyPr>
          <a:lstStyle/>
          <a:p>
            <a:pPr algn="ctr"/>
            <a:r>
              <a:rPr lang="zh-CN" altLang="en-US" sz="1600" kern="100">
                <a:latin typeface="+mn-ea"/>
              </a:rPr>
              <a:t>点位分布图</a:t>
            </a:r>
            <a:endParaRPr lang="zh-CN" altLang="en-US" sz="1600">
              <a:latin typeface="+mn-ea"/>
            </a:endParaRPr>
          </a:p>
        </p:txBody>
      </p:sp>
      <p:sp>
        <p:nvSpPr>
          <p:cNvPr id="13" name="文本框 12">
            <a:extLst>
              <a:ext uri="{FF2B5EF4-FFF2-40B4-BE49-F238E27FC236}">
                <a16:creationId xmlns:a16="http://schemas.microsoft.com/office/drawing/2014/main" id="{C99F7D43-7398-4591-8F6F-B0856E15A9D3}"/>
              </a:ext>
            </a:extLst>
          </p:cNvPr>
          <p:cNvSpPr txBox="1"/>
          <p:nvPr/>
        </p:nvSpPr>
        <p:spPr>
          <a:xfrm>
            <a:off x="5391335" y="3785132"/>
            <a:ext cx="1409330" cy="338554"/>
          </a:xfrm>
          <a:prstGeom prst="rect">
            <a:avLst/>
          </a:prstGeom>
          <a:noFill/>
        </p:spPr>
        <p:txBody>
          <a:bodyPr wrap="square">
            <a:spAutoFit/>
          </a:bodyPr>
          <a:lstStyle/>
          <a:p>
            <a:pPr algn="ctr"/>
            <a:r>
              <a:rPr lang="zh-CN" altLang="en-US" sz="1600" kern="100">
                <a:latin typeface="+mn-ea"/>
              </a:rPr>
              <a:t>热力图</a:t>
            </a:r>
          </a:p>
        </p:txBody>
      </p:sp>
      <p:sp>
        <p:nvSpPr>
          <p:cNvPr id="14" name="文本框 13">
            <a:extLst>
              <a:ext uri="{FF2B5EF4-FFF2-40B4-BE49-F238E27FC236}">
                <a16:creationId xmlns:a16="http://schemas.microsoft.com/office/drawing/2014/main" id="{99407ED8-35D6-4DE2-AEDD-A607C7E8FA6D}"/>
              </a:ext>
            </a:extLst>
          </p:cNvPr>
          <p:cNvSpPr txBox="1"/>
          <p:nvPr/>
        </p:nvSpPr>
        <p:spPr>
          <a:xfrm>
            <a:off x="8923047" y="2754444"/>
            <a:ext cx="1409330" cy="338554"/>
          </a:xfrm>
          <a:prstGeom prst="rect">
            <a:avLst/>
          </a:prstGeom>
          <a:noFill/>
        </p:spPr>
        <p:txBody>
          <a:bodyPr wrap="square">
            <a:spAutoFit/>
          </a:bodyPr>
          <a:lstStyle/>
          <a:p>
            <a:pPr algn="ctr"/>
            <a:r>
              <a:rPr lang="zh-CN" altLang="en-US" sz="1600" kern="100">
                <a:latin typeface="+mn-ea"/>
              </a:rPr>
              <a:t>热点图</a:t>
            </a:r>
          </a:p>
        </p:txBody>
      </p:sp>
    </p:spTree>
    <p:extLst>
      <p:ext uri="{BB962C8B-B14F-4D97-AF65-F5344CB8AC3E}">
        <p14:creationId xmlns:p14="http://schemas.microsoft.com/office/powerpoint/2010/main" val="266552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9E6A90-3F65-417D-BD1C-C116C3897754}"/>
              </a:ext>
            </a:extLst>
          </p:cNvPr>
          <p:cNvSpPr txBox="1"/>
          <p:nvPr/>
        </p:nvSpPr>
        <p:spPr>
          <a:xfrm>
            <a:off x="0" y="0"/>
            <a:ext cx="398607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犯罪事件空间分析</a:t>
            </a:r>
          </a:p>
        </p:txBody>
      </p:sp>
      <p:grpSp>
        <p:nvGrpSpPr>
          <p:cNvPr id="19" name="组合 18">
            <a:extLst>
              <a:ext uri="{FF2B5EF4-FFF2-40B4-BE49-F238E27FC236}">
                <a16:creationId xmlns:a16="http://schemas.microsoft.com/office/drawing/2014/main" id="{EC265A20-38EE-41D2-A99F-B2A0B5DFDAA8}"/>
              </a:ext>
            </a:extLst>
          </p:cNvPr>
          <p:cNvGrpSpPr/>
          <p:nvPr/>
        </p:nvGrpSpPr>
        <p:grpSpPr>
          <a:xfrm>
            <a:off x="92703" y="1047117"/>
            <a:ext cx="11966132" cy="2020117"/>
            <a:chOff x="92703" y="1047117"/>
            <a:chExt cx="11966132" cy="2020117"/>
          </a:xfrm>
        </p:grpSpPr>
        <p:pic>
          <p:nvPicPr>
            <p:cNvPr id="3" name="图片 2">
              <a:extLst>
                <a:ext uri="{FF2B5EF4-FFF2-40B4-BE49-F238E27FC236}">
                  <a16:creationId xmlns:a16="http://schemas.microsoft.com/office/drawing/2014/main" id="{CDD6267B-0BA8-4558-9471-D4336ACEF2E9}"/>
                </a:ext>
              </a:extLst>
            </p:cNvPr>
            <p:cNvPicPr>
              <a:picLocks noChangeAspect="1"/>
            </p:cNvPicPr>
            <p:nvPr/>
          </p:nvPicPr>
          <p:blipFill>
            <a:blip r:embed="rId2"/>
            <a:stretch>
              <a:fillRect/>
            </a:stretch>
          </p:blipFill>
          <p:spPr>
            <a:xfrm>
              <a:off x="92703" y="1047120"/>
              <a:ext cx="2330901" cy="2020114"/>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D5F63830-802E-4301-8C70-801482B27DDB}"/>
                </a:ext>
              </a:extLst>
            </p:cNvPr>
            <p:cNvPicPr>
              <a:picLocks noChangeAspect="1"/>
            </p:cNvPicPr>
            <p:nvPr/>
          </p:nvPicPr>
          <p:blipFill>
            <a:blip r:embed="rId3"/>
            <a:stretch>
              <a:fillRect/>
            </a:stretch>
          </p:blipFill>
          <p:spPr>
            <a:xfrm>
              <a:off x="2500485" y="1047119"/>
              <a:ext cx="2330901" cy="2020114"/>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114B94A6-C8FC-4DED-A8F1-6DD44609A98C}"/>
                </a:ext>
              </a:extLst>
            </p:cNvPr>
            <p:cNvPicPr>
              <a:picLocks noChangeAspect="1"/>
            </p:cNvPicPr>
            <p:nvPr/>
          </p:nvPicPr>
          <p:blipFill>
            <a:blip r:embed="rId4"/>
            <a:stretch>
              <a:fillRect/>
            </a:stretch>
          </p:blipFill>
          <p:spPr>
            <a:xfrm>
              <a:off x="4908267" y="1047117"/>
              <a:ext cx="2330902" cy="2020116"/>
            </a:xfrm>
            <a:prstGeom prst="rect">
              <a:avLst/>
            </a:prstGeom>
            <a:ln>
              <a:noFill/>
            </a:ln>
            <a:effectLst>
              <a:outerShdw blurRad="190500" algn="tl" rotWithShape="0">
                <a:srgbClr val="000000">
                  <a:alpha val="70000"/>
                </a:srgbClr>
              </a:outerShdw>
            </a:effectLst>
          </p:spPr>
        </p:pic>
        <p:pic>
          <p:nvPicPr>
            <p:cNvPr id="16" name="图片 15">
              <a:extLst>
                <a:ext uri="{FF2B5EF4-FFF2-40B4-BE49-F238E27FC236}">
                  <a16:creationId xmlns:a16="http://schemas.microsoft.com/office/drawing/2014/main" id="{D0D19316-05E2-499D-82AD-8A921146E229}"/>
                </a:ext>
              </a:extLst>
            </p:cNvPr>
            <p:cNvPicPr>
              <a:picLocks noChangeAspect="1"/>
            </p:cNvPicPr>
            <p:nvPr/>
          </p:nvPicPr>
          <p:blipFill>
            <a:blip r:embed="rId5"/>
            <a:stretch>
              <a:fillRect/>
            </a:stretch>
          </p:blipFill>
          <p:spPr>
            <a:xfrm>
              <a:off x="7316049" y="1047117"/>
              <a:ext cx="2330903" cy="2020116"/>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id="{E17E8548-6176-4C94-852B-6A3F563D9783}"/>
                </a:ext>
              </a:extLst>
            </p:cNvPr>
            <p:cNvPicPr>
              <a:picLocks noChangeAspect="1"/>
            </p:cNvPicPr>
            <p:nvPr/>
          </p:nvPicPr>
          <p:blipFill>
            <a:blip r:embed="rId6"/>
            <a:stretch>
              <a:fillRect/>
            </a:stretch>
          </p:blipFill>
          <p:spPr>
            <a:xfrm>
              <a:off x="9727932" y="1047117"/>
              <a:ext cx="2330903" cy="2020116"/>
            </a:xfrm>
            <a:prstGeom prst="rect">
              <a:avLst/>
            </a:prstGeom>
            <a:ln>
              <a:noFill/>
            </a:ln>
            <a:effectLst>
              <a:outerShdw blurRad="190500" algn="tl" rotWithShape="0">
                <a:srgbClr val="000000">
                  <a:alpha val="70000"/>
                </a:srgbClr>
              </a:outerShdw>
            </a:effectLst>
          </p:spPr>
        </p:pic>
      </p:grpSp>
      <p:grpSp>
        <p:nvGrpSpPr>
          <p:cNvPr id="32" name="组合 31">
            <a:extLst>
              <a:ext uri="{FF2B5EF4-FFF2-40B4-BE49-F238E27FC236}">
                <a16:creationId xmlns:a16="http://schemas.microsoft.com/office/drawing/2014/main" id="{1EC4F87E-8C45-42E3-9601-8D95272313F5}"/>
              </a:ext>
            </a:extLst>
          </p:cNvPr>
          <p:cNvGrpSpPr/>
          <p:nvPr/>
        </p:nvGrpSpPr>
        <p:grpSpPr>
          <a:xfrm>
            <a:off x="92703" y="4063078"/>
            <a:ext cx="11966132" cy="2020117"/>
            <a:chOff x="92703" y="4586861"/>
            <a:chExt cx="11966132" cy="2020117"/>
          </a:xfrm>
        </p:grpSpPr>
        <p:pic>
          <p:nvPicPr>
            <p:cNvPr id="21" name="图片 20">
              <a:extLst>
                <a:ext uri="{FF2B5EF4-FFF2-40B4-BE49-F238E27FC236}">
                  <a16:creationId xmlns:a16="http://schemas.microsoft.com/office/drawing/2014/main" id="{3A302703-DCB0-4EEC-A256-DC2F608F09A7}"/>
                </a:ext>
              </a:extLst>
            </p:cNvPr>
            <p:cNvPicPr>
              <a:picLocks noChangeAspect="1"/>
            </p:cNvPicPr>
            <p:nvPr/>
          </p:nvPicPr>
          <p:blipFill>
            <a:blip r:embed="rId7"/>
            <a:stretch>
              <a:fillRect/>
            </a:stretch>
          </p:blipFill>
          <p:spPr>
            <a:xfrm>
              <a:off x="92703" y="4586863"/>
              <a:ext cx="2330902" cy="2020115"/>
            </a:xfrm>
            <a:prstGeom prst="rect">
              <a:avLst/>
            </a:prstGeom>
            <a:ln>
              <a:noFill/>
            </a:ln>
            <a:effectLst>
              <a:outerShdw blurRad="190500" algn="tl" rotWithShape="0">
                <a:srgbClr val="000000">
                  <a:alpha val="70000"/>
                </a:srgbClr>
              </a:outerShdw>
            </a:effectLst>
          </p:spPr>
        </p:pic>
        <p:pic>
          <p:nvPicPr>
            <p:cNvPr id="23" name="图片 22">
              <a:extLst>
                <a:ext uri="{FF2B5EF4-FFF2-40B4-BE49-F238E27FC236}">
                  <a16:creationId xmlns:a16="http://schemas.microsoft.com/office/drawing/2014/main" id="{B5BEC1CD-603B-42D2-B6A7-3743DDA36CA7}"/>
                </a:ext>
              </a:extLst>
            </p:cNvPr>
            <p:cNvPicPr>
              <a:picLocks noChangeAspect="1"/>
            </p:cNvPicPr>
            <p:nvPr/>
          </p:nvPicPr>
          <p:blipFill>
            <a:blip r:embed="rId8"/>
            <a:stretch>
              <a:fillRect/>
            </a:stretch>
          </p:blipFill>
          <p:spPr>
            <a:xfrm>
              <a:off x="2500485" y="4586863"/>
              <a:ext cx="2330902" cy="2020115"/>
            </a:xfrm>
            <a:prstGeom prst="rect">
              <a:avLst/>
            </a:prstGeom>
            <a:ln>
              <a:noFill/>
            </a:ln>
            <a:effectLst>
              <a:outerShdw blurRad="190500" algn="tl" rotWithShape="0">
                <a:srgbClr val="000000">
                  <a:alpha val="70000"/>
                </a:srgbClr>
              </a:outerShdw>
            </a:effectLst>
          </p:spPr>
        </p:pic>
        <p:pic>
          <p:nvPicPr>
            <p:cNvPr id="25" name="图片 24">
              <a:extLst>
                <a:ext uri="{FF2B5EF4-FFF2-40B4-BE49-F238E27FC236}">
                  <a16:creationId xmlns:a16="http://schemas.microsoft.com/office/drawing/2014/main" id="{50A89765-DED8-4B1E-AE77-5E0F34094B6C}"/>
                </a:ext>
              </a:extLst>
            </p:cNvPr>
            <p:cNvPicPr>
              <a:picLocks noChangeAspect="1"/>
            </p:cNvPicPr>
            <p:nvPr/>
          </p:nvPicPr>
          <p:blipFill>
            <a:blip r:embed="rId9"/>
            <a:stretch>
              <a:fillRect/>
            </a:stretch>
          </p:blipFill>
          <p:spPr>
            <a:xfrm>
              <a:off x="4908265" y="4586862"/>
              <a:ext cx="2330904" cy="2020116"/>
            </a:xfrm>
            <a:prstGeom prst="rect">
              <a:avLst/>
            </a:prstGeom>
            <a:ln>
              <a:noFill/>
            </a:ln>
            <a:effectLst>
              <a:outerShdw blurRad="190500" algn="tl" rotWithShape="0">
                <a:srgbClr val="000000">
                  <a:alpha val="70000"/>
                </a:srgbClr>
              </a:outerShdw>
            </a:effectLst>
          </p:spPr>
        </p:pic>
        <p:pic>
          <p:nvPicPr>
            <p:cNvPr id="29" name="图片 28">
              <a:extLst>
                <a:ext uri="{FF2B5EF4-FFF2-40B4-BE49-F238E27FC236}">
                  <a16:creationId xmlns:a16="http://schemas.microsoft.com/office/drawing/2014/main" id="{4E4C6CB6-EA7B-40E3-B488-54520FE651F0}"/>
                </a:ext>
              </a:extLst>
            </p:cNvPr>
            <p:cNvPicPr>
              <a:picLocks noChangeAspect="1"/>
            </p:cNvPicPr>
            <p:nvPr/>
          </p:nvPicPr>
          <p:blipFill>
            <a:blip r:embed="rId10"/>
            <a:stretch>
              <a:fillRect/>
            </a:stretch>
          </p:blipFill>
          <p:spPr>
            <a:xfrm>
              <a:off x="7316048" y="4586861"/>
              <a:ext cx="2330904" cy="2020117"/>
            </a:xfrm>
            <a:prstGeom prst="rect">
              <a:avLst/>
            </a:prstGeom>
            <a:ln>
              <a:noFill/>
            </a:ln>
            <a:effectLst>
              <a:outerShdw blurRad="190500" algn="tl" rotWithShape="0">
                <a:srgbClr val="000000">
                  <a:alpha val="70000"/>
                </a:srgbClr>
              </a:outerShdw>
            </a:effectLst>
          </p:spPr>
        </p:pic>
        <p:pic>
          <p:nvPicPr>
            <p:cNvPr id="31" name="图片 30">
              <a:extLst>
                <a:ext uri="{FF2B5EF4-FFF2-40B4-BE49-F238E27FC236}">
                  <a16:creationId xmlns:a16="http://schemas.microsoft.com/office/drawing/2014/main" id="{E7F94BD2-D45C-4902-91B1-DB86E3F6E7AA}"/>
                </a:ext>
              </a:extLst>
            </p:cNvPr>
            <p:cNvPicPr>
              <a:picLocks noChangeAspect="1"/>
            </p:cNvPicPr>
            <p:nvPr/>
          </p:nvPicPr>
          <p:blipFill>
            <a:blip r:embed="rId11"/>
            <a:stretch>
              <a:fillRect/>
            </a:stretch>
          </p:blipFill>
          <p:spPr>
            <a:xfrm>
              <a:off x="9727933" y="4586861"/>
              <a:ext cx="2330902" cy="2020115"/>
            </a:xfrm>
            <a:prstGeom prst="rect">
              <a:avLst/>
            </a:prstGeom>
            <a:ln>
              <a:noFill/>
            </a:ln>
            <a:effectLst>
              <a:outerShdw blurRad="190500" algn="tl" rotWithShape="0">
                <a:srgbClr val="000000">
                  <a:alpha val="70000"/>
                </a:srgbClr>
              </a:outerShdw>
            </a:effectLst>
          </p:spPr>
        </p:pic>
      </p:grpSp>
      <p:sp>
        <p:nvSpPr>
          <p:cNvPr id="33" name="文本框 32">
            <a:extLst>
              <a:ext uri="{FF2B5EF4-FFF2-40B4-BE49-F238E27FC236}">
                <a16:creationId xmlns:a16="http://schemas.microsoft.com/office/drawing/2014/main" id="{34912CC7-FE8F-4E50-A3E5-61B266BC7DC4}"/>
              </a:ext>
            </a:extLst>
          </p:cNvPr>
          <p:cNvSpPr txBox="1"/>
          <p:nvPr/>
        </p:nvSpPr>
        <p:spPr>
          <a:xfrm>
            <a:off x="553488" y="3259723"/>
            <a:ext cx="1409330" cy="338554"/>
          </a:xfrm>
          <a:prstGeom prst="rect">
            <a:avLst/>
          </a:prstGeom>
          <a:noFill/>
        </p:spPr>
        <p:txBody>
          <a:bodyPr wrap="square">
            <a:spAutoFit/>
          </a:bodyPr>
          <a:lstStyle/>
          <a:p>
            <a:pPr algn="ctr"/>
            <a:r>
              <a:rPr lang="en-US" altLang="zh-CN" sz="1600">
                <a:latin typeface="+mn-ea"/>
              </a:rPr>
              <a:t>2014</a:t>
            </a:r>
            <a:endParaRPr lang="zh-CN" altLang="en-US" sz="1600">
              <a:latin typeface="+mn-ea"/>
            </a:endParaRPr>
          </a:p>
        </p:txBody>
      </p:sp>
      <p:sp>
        <p:nvSpPr>
          <p:cNvPr id="34" name="文本框 33">
            <a:extLst>
              <a:ext uri="{FF2B5EF4-FFF2-40B4-BE49-F238E27FC236}">
                <a16:creationId xmlns:a16="http://schemas.microsoft.com/office/drawing/2014/main" id="{05CFB94D-99BE-44C6-81FF-A860D02C537D}"/>
              </a:ext>
            </a:extLst>
          </p:cNvPr>
          <p:cNvSpPr txBox="1"/>
          <p:nvPr/>
        </p:nvSpPr>
        <p:spPr>
          <a:xfrm>
            <a:off x="2961270" y="3264333"/>
            <a:ext cx="1409330" cy="338554"/>
          </a:xfrm>
          <a:prstGeom prst="rect">
            <a:avLst/>
          </a:prstGeom>
          <a:noFill/>
        </p:spPr>
        <p:txBody>
          <a:bodyPr wrap="square">
            <a:spAutoFit/>
          </a:bodyPr>
          <a:lstStyle/>
          <a:p>
            <a:pPr algn="ctr"/>
            <a:r>
              <a:rPr lang="en-US" altLang="zh-CN" sz="1600">
                <a:latin typeface="+mn-ea"/>
              </a:rPr>
              <a:t>2015</a:t>
            </a:r>
            <a:endParaRPr lang="zh-CN" altLang="en-US" sz="1600">
              <a:latin typeface="+mn-ea"/>
            </a:endParaRPr>
          </a:p>
        </p:txBody>
      </p:sp>
      <p:sp>
        <p:nvSpPr>
          <p:cNvPr id="35" name="文本框 34">
            <a:extLst>
              <a:ext uri="{FF2B5EF4-FFF2-40B4-BE49-F238E27FC236}">
                <a16:creationId xmlns:a16="http://schemas.microsoft.com/office/drawing/2014/main" id="{9132A471-9013-4259-8439-130BAED1B1F3}"/>
              </a:ext>
            </a:extLst>
          </p:cNvPr>
          <p:cNvSpPr txBox="1"/>
          <p:nvPr/>
        </p:nvSpPr>
        <p:spPr>
          <a:xfrm>
            <a:off x="5369052" y="3264333"/>
            <a:ext cx="1409330" cy="338554"/>
          </a:xfrm>
          <a:prstGeom prst="rect">
            <a:avLst/>
          </a:prstGeom>
          <a:noFill/>
        </p:spPr>
        <p:txBody>
          <a:bodyPr wrap="square">
            <a:spAutoFit/>
          </a:bodyPr>
          <a:lstStyle/>
          <a:p>
            <a:pPr algn="ctr"/>
            <a:r>
              <a:rPr lang="en-US" altLang="zh-CN" sz="1600">
                <a:latin typeface="+mn-ea"/>
              </a:rPr>
              <a:t>2016</a:t>
            </a:r>
            <a:endParaRPr lang="zh-CN" altLang="en-US" sz="1600">
              <a:latin typeface="+mn-ea"/>
            </a:endParaRPr>
          </a:p>
        </p:txBody>
      </p:sp>
      <p:sp>
        <p:nvSpPr>
          <p:cNvPr id="36" name="文本框 35">
            <a:extLst>
              <a:ext uri="{FF2B5EF4-FFF2-40B4-BE49-F238E27FC236}">
                <a16:creationId xmlns:a16="http://schemas.microsoft.com/office/drawing/2014/main" id="{9186D642-DFB3-4D1A-A04D-0DD2303DB112}"/>
              </a:ext>
            </a:extLst>
          </p:cNvPr>
          <p:cNvSpPr txBox="1"/>
          <p:nvPr/>
        </p:nvSpPr>
        <p:spPr>
          <a:xfrm>
            <a:off x="7821402" y="3255455"/>
            <a:ext cx="1409330" cy="338554"/>
          </a:xfrm>
          <a:prstGeom prst="rect">
            <a:avLst/>
          </a:prstGeom>
          <a:noFill/>
        </p:spPr>
        <p:txBody>
          <a:bodyPr wrap="square">
            <a:spAutoFit/>
          </a:bodyPr>
          <a:lstStyle/>
          <a:p>
            <a:pPr algn="ctr"/>
            <a:r>
              <a:rPr lang="en-US" altLang="zh-CN" sz="1600">
                <a:latin typeface="+mn-ea"/>
              </a:rPr>
              <a:t>2017</a:t>
            </a:r>
            <a:endParaRPr lang="zh-CN" altLang="en-US" sz="1600">
              <a:latin typeface="+mn-ea"/>
            </a:endParaRPr>
          </a:p>
        </p:txBody>
      </p:sp>
      <p:sp>
        <p:nvSpPr>
          <p:cNvPr id="37" name="文本框 36">
            <a:extLst>
              <a:ext uri="{FF2B5EF4-FFF2-40B4-BE49-F238E27FC236}">
                <a16:creationId xmlns:a16="http://schemas.microsoft.com/office/drawing/2014/main" id="{EFCC0959-ED54-4590-9142-E92FF934AC42}"/>
              </a:ext>
            </a:extLst>
          </p:cNvPr>
          <p:cNvSpPr txBox="1"/>
          <p:nvPr/>
        </p:nvSpPr>
        <p:spPr>
          <a:xfrm>
            <a:off x="10188718" y="3255455"/>
            <a:ext cx="1409330" cy="338554"/>
          </a:xfrm>
          <a:prstGeom prst="rect">
            <a:avLst/>
          </a:prstGeom>
          <a:noFill/>
        </p:spPr>
        <p:txBody>
          <a:bodyPr wrap="square">
            <a:spAutoFit/>
          </a:bodyPr>
          <a:lstStyle/>
          <a:p>
            <a:pPr algn="ctr"/>
            <a:r>
              <a:rPr lang="en-US" altLang="zh-CN" sz="1600">
                <a:latin typeface="+mn-ea"/>
              </a:rPr>
              <a:t>2018</a:t>
            </a:r>
            <a:endParaRPr lang="zh-CN" altLang="en-US" sz="1600">
              <a:latin typeface="+mn-ea"/>
            </a:endParaRPr>
          </a:p>
        </p:txBody>
      </p:sp>
      <p:sp>
        <p:nvSpPr>
          <p:cNvPr id="38" name="文本框 37">
            <a:extLst>
              <a:ext uri="{FF2B5EF4-FFF2-40B4-BE49-F238E27FC236}">
                <a16:creationId xmlns:a16="http://schemas.microsoft.com/office/drawing/2014/main" id="{A8A24210-54FD-442C-8C74-C36355F7BD58}"/>
              </a:ext>
            </a:extLst>
          </p:cNvPr>
          <p:cNvSpPr txBox="1"/>
          <p:nvPr/>
        </p:nvSpPr>
        <p:spPr>
          <a:xfrm>
            <a:off x="553488" y="6378375"/>
            <a:ext cx="1409330" cy="338554"/>
          </a:xfrm>
          <a:prstGeom prst="rect">
            <a:avLst/>
          </a:prstGeom>
          <a:noFill/>
        </p:spPr>
        <p:txBody>
          <a:bodyPr wrap="square">
            <a:spAutoFit/>
          </a:bodyPr>
          <a:lstStyle/>
          <a:p>
            <a:pPr algn="ctr"/>
            <a:r>
              <a:rPr lang="en-US" altLang="zh-CN" sz="1600">
                <a:latin typeface="+mn-ea"/>
              </a:rPr>
              <a:t>2019</a:t>
            </a:r>
            <a:endParaRPr lang="zh-CN" altLang="en-US" sz="1600">
              <a:latin typeface="+mn-ea"/>
            </a:endParaRPr>
          </a:p>
        </p:txBody>
      </p:sp>
      <p:sp>
        <p:nvSpPr>
          <p:cNvPr id="39" name="文本框 38">
            <a:extLst>
              <a:ext uri="{FF2B5EF4-FFF2-40B4-BE49-F238E27FC236}">
                <a16:creationId xmlns:a16="http://schemas.microsoft.com/office/drawing/2014/main" id="{2AB8F662-5863-4512-B53E-AF033BBE1436}"/>
              </a:ext>
            </a:extLst>
          </p:cNvPr>
          <p:cNvSpPr txBox="1"/>
          <p:nvPr/>
        </p:nvSpPr>
        <p:spPr>
          <a:xfrm>
            <a:off x="2961270" y="6382985"/>
            <a:ext cx="1409330" cy="338554"/>
          </a:xfrm>
          <a:prstGeom prst="rect">
            <a:avLst/>
          </a:prstGeom>
          <a:noFill/>
        </p:spPr>
        <p:txBody>
          <a:bodyPr wrap="square">
            <a:spAutoFit/>
          </a:bodyPr>
          <a:lstStyle/>
          <a:p>
            <a:pPr algn="ctr"/>
            <a:r>
              <a:rPr lang="en-US" altLang="zh-CN" sz="1600">
                <a:latin typeface="+mn-ea"/>
              </a:rPr>
              <a:t>2020</a:t>
            </a:r>
            <a:endParaRPr lang="zh-CN" altLang="en-US" sz="1600">
              <a:latin typeface="+mn-ea"/>
            </a:endParaRPr>
          </a:p>
        </p:txBody>
      </p:sp>
      <p:sp>
        <p:nvSpPr>
          <p:cNvPr id="40" name="文本框 39">
            <a:extLst>
              <a:ext uri="{FF2B5EF4-FFF2-40B4-BE49-F238E27FC236}">
                <a16:creationId xmlns:a16="http://schemas.microsoft.com/office/drawing/2014/main" id="{CBEDD6F6-316D-4E45-81E1-41DA10F29C93}"/>
              </a:ext>
            </a:extLst>
          </p:cNvPr>
          <p:cNvSpPr txBox="1"/>
          <p:nvPr/>
        </p:nvSpPr>
        <p:spPr>
          <a:xfrm>
            <a:off x="5369052" y="6382985"/>
            <a:ext cx="1409330" cy="338554"/>
          </a:xfrm>
          <a:prstGeom prst="rect">
            <a:avLst/>
          </a:prstGeom>
          <a:noFill/>
        </p:spPr>
        <p:txBody>
          <a:bodyPr wrap="square">
            <a:spAutoFit/>
          </a:bodyPr>
          <a:lstStyle/>
          <a:p>
            <a:pPr algn="ctr"/>
            <a:r>
              <a:rPr lang="en-US" altLang="zh-CN" sz="1600">
                <a:latin typeface="+mn-ea"/>
              </a:rPr>
              <a:t>2021</a:t>
            </a:r>
            <a:endParaRPr lang="zh-CN" altLang="en-US" sz="1600">
              <a:latin typeface="+mn-ea"/>
            </a:endParaRPr>
          </a:p>
        </p:txBody>
      </p:sp>
      <p:sp>
        <p:nvSpPr>
          <p:cNvPr id="41" name="文本框 40">
            <a:extLst>
              <a:ext uri="{FF2B5EF4-FFF2-40B4-BE49-F238E27FC236}">
                <a16:creationId xmlns:a16="http://schemas.microsoft.com/office/drawing/2014/main" id="{28257472-597A-4C8E-B884-39D06476BE97}"/>
              </a:ext>
            </a:extLst>
          </p:cNvPr>
          <p:cNvSpPr txBox="1"/>
          <p:nvPr/>
        </p:nvSpPr>
        <p:spPr>
          <a:xfrm>
            <a:off x="7821402" y="6374107"/>
            <a:ext cx="1409330" cy="338554"/>
          </a:xfrm>
          <a:prstGeom prst="rect">
            <a:avLst/>
          </a:prstGeom>
          <a:noFill/>
        </p:spPr>
        <p:txBody>
          <a:bodyPr wrap="square">
            <a:spAutoFit/>
          </a:bodyPr>
          <a:lstStyle/>
          <a:p>
            <a:pPr algn="ctr"/>
            <a:r>
              <a:rPr lang="en-US" altLang="zh-CN" sz="1600">
                <a:latin typeface="+mn-ea"/>
              </a:rPr>
              <a:t>2022</a:t>
            </a:r>
            <a:endParaRPr lang="zh-CN" altLang="en-US" sz="1600">
              <a:latin typeface="+mn-ea"/>
            </a:endParaRPr>
          </a:p>
        </p:txBody>
      </p:sp>
      <p:sp>
        <p:nvSpPr>
          <p:cNvPr id="42" name="文本框 41">
            <a:extLst>
              <a:ext uri="{FF2B5EF4-FFF2-40B4-BE49-F238E27FC236}">
                <a16:creationId xmlns:a16="http://schemas.microsoft.com/office/drawing/2014/main" id="{D945D55D-1E82-41C6-AB6B-8695BE209432}"/>
              </a:ext>
            </a:extLst>
          </p:cNvPr>
          <p:cNvSpPr txBox="1"/>
          <p:nvPr/>
        </p:nvSpPr>
        <p:spPr>
          <a:xfrm>
            <a:off x="10188718" y="6374107"/>
            <a:ext cx="1409330" cy="338554"/>
          </a:xfrm>
          <a:prstGeom prst="rect">
            <a:avLst/>
          </a:prstGeom>
          <a:noFill/>
        </p:spPr>
        <p:txBody>
          <a:bodyPr wrap="square">
            <a:spAutoFit/>
          </a:bodyPr>
          <a:lstStyle/>
          <a:p>
            <a:pPr algn="ctr"/>
            <a:r>
              <a:rPr lang="en-US" altLang="zh-CN" sz="1600">
                <a:latin typeface="+mn-ea"/>
              </a:rPr>
              <a:t>2023</a:t>
            </a:r>
            <a:endParaRPr lang="zh-CN" altLang="en-US" sz="1600">
              <a:latin typeface="+mn-ea"/>
            </a:endParaRPr>
          </a:p>
        </p:txBody>
      </p:sp>
    </p:spTree>
    <p:extLst>
      <p:ext uri="{BB962C8B-B14F-4D97-AF65-F5344CB8AC3E}">
        <p14:creationId xmlns:p14="http://schemas.microsoft.com/office/powerpoint/2010/main" val="50716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9E6A90-3F65-417D-BD1C-C116C3897754}"/>
              </a:ext>
            </a:extLst>
          </p:cNvPr>
          <p:cNvSpPr txBox="1"/>
          <p:nvPr/>
        </p:nvSpPr>
        <p:spPr>
          <a:xfrm>
            <a:off x="0" y="0"/>
            <a:ext cx="398607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犯罪事件时序分析</a:t>
            </a:r>
          </a:p>
        </p:txBody>
      </p:sp>
      <p:sp>
        <p:nvSpPr>
          <p:cNvPr id="17" name="文本框 16">
            <a:extLst>
              <a:ext uri="{FF2B5EF4-FFF2-40B4-BE49-F238E27FC236}">
                <a16:creationId xmlns:a16="http://schemas.microsoft.com/office/drawing/2014/main" id="{506A0852-2046-4420-BDD8-0145063BE2FC}"/>
              </a:ext>
            </a:extLst>
          </p:cNvPr>
          <p:cNvSpPr txBox="1"/>
          <p:nvPr/>
        </p:nvSpPr>
        <p:spPr>
          <a:xfrm>
            <a:off x="4817097" y="4926958"/>
            <a:ext cx="7466320" cy="1077218"/>
          </a:xfrm>
          <a:prstGeom prst="rect">
            <a:avLst/>
          </a:prstGeom>
          <a:noFill/>
        </p:spPr>
        <p:txBody>
          <a:bodyPr wrap="square">
            <a:spAutoFit/>
          </a:bodyPr>
          <a:lstStyle/>
          <a:p>
            <a:pPr indent="266700" algn="just"/>
            <a:r>
              <a:rPr lang="zh-CN" altLang="zh-CN" sz="1600" kern="100">
                <a:effectLst/>
                <a:latin typeface="Calibri" panose="020F0502020204030204" pitchFamily="34" charset="0"/>
                <a:ea typeface="楷体" panose="02010609060101010101" pitchFamily="49" charset="-122"/>
                <a:cs typeface="黑体" panose="02010609060101010101" pitchFamily="49" charset="-122"/>
              </a:rPr>
              <a:t>其中</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2023</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年由于只统计到</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5</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月份，所以数量较少。</a:t>
            </a:r>
            <a:r>
              <a:rPr lang="zh-CN" altLang="zh-CN" sz="1600" kern="100">
                <a:solidFill>
                  <a:srgbClr val="FF0000"/>
                </a:solidFill>
                <a:effectLst/>
                <a:latin typeface="Calibri" panose="020F0502020204030204" pitchFamily="34" charset="0"/>
                <a:ea typeface="楷体" panose="02010609060101010101" pitchFamily="49" charset="-122"/>
                <a:cs typeface="黑体" panose="02010609060101010101" pitchFamily="49" charset="-122"/>
              </a:rPr>
              <a:t>整体上犯罪数据数量呈下降趋势</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。值得注意的是在</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2016-2017</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和</a:t>
            </a:r>
            <a:r>
              <a:rPr lang="en-US" altLang="zh-CN" sz="1600" kern="100">
                <a:effectLst/>
                <a:latin typeface="Calibri" panose="020F0502020204030204" pitchFamily="34" charset="0"/>
                <a:ea typeface="楷体" panose="02010609060101010101" pitchFamily="49" charset="-122"/>
                <a:cs typeface="黑体" panose="02010609060101010101" pitchFamily="49" charset="-122"/>
              </a:rPr>
              <a:t>2019-2020</a:t>
            </a:r>
            <a:r>
              <a:rPr lang="zh-CN" altLang="zh-CN" sz="1600" kern="100">
                <a:effectLst/>
                <a:latin typeface="Calibri" panose="020F0502020204030204" pitchFamily="34" charset="0"/>
                <a:ea typeface="楷体" panose="02010609060101010101" pitchFamily="49" charset="-122"/>
                <a:cs typeface="黑体" panose="02010609060101010101" pitchFamily="49" charset="-122"/>
              </a:rPr>
              <a:t>有两次较为明显的下降，后者可能是由于疫情导致，前者的原因有待考究。下面的新闻其实可以验证我们分析的正确性。</a:t>
            </a:r>
            <a:endParaRPr lang="zh-CN" alt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61C3C66E-B5FE-4E44-A897-7D1C7ABC7BFD}"/>
              </a:ext>
            </a:extLst>
          </p:cNvPr>
          <p:cNvPicPr/>
          <p:nvPr/>
        </p:nvPicPr>
        <p:blipFill>
          <a:blip r:embed="rId2"/>
          <a:stretch>
            <a:fillRect/>
          </a:stretch>
        </p:blipFill>
        <p:spPr>
          <a:xfrm>
            <a:off x="5251007" y="3560685"/>
            <a:ext cx="4945380" cy="891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a:extLst>
              <a:ext uri="{FF2B5EF4-FFF2-40B4-BE49-F238E27FC236}">
                <a16:creationId xmlns:a16="http://schemas.microsoft.com/office/drawing/2014/main" id="{89D3ADA9-B81E-4483-9BAC-5291A0FB325F}"/>
              </a:ext>
            </a:extLst>
          </p:cNvPr>
          <p:cNvPicPr>
            <a:picLocks noChangeAspect="1"/>
          </p:cNvPicPr>
          <p:nvPr/>
        </p:nvPicPr>
        <p:blipFill rotWithShape="1">
          <a:blip r:embed="rId3">
            <a:extLst>
              <a:ext uri="{28A0092B-C50C-407E-A947-70E740481C1C}">
                <a14:useLocalDpi xmlns:a14="http://schemas.microsoft.com/office/drawing/2010/main" val="0"/>
              </a:ext>
            </a:extLst>
          </a:blip>
          <a:srcRect l="9876" t="6453" r="8089"/>
          <a:stretch/>
        </p:blipFill>
        <p:spPr>
          <a:xfrm>
            <a:off x="3763560" y="52878"/>
            <a:ext cx="8359601" cy="303307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968AE6F6-D3D5-4BBD-9930-852714F0F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44" y="3263537"/>
            <a:ext cx="4158553" cy="33268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8957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9E6A90-3F65-417D-BD1C-C116C3897754}"/>
              </a:ext>
            </a:extLst>
          </p:cNvPr>
          <p:cNvSpPr txBox="1"/>
          <p:nvPr/>
        </p:nvSpPr>
        <p:spPr>
          <a:xfrm>
            <a:off x="0" y="0"/>
            <a:ext cx="398607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犯罪事件时序分析</a:t>
            </a:r>
          </a:p>
        </p:txBody>
      </p:sp>
      <p:sp>
        <p:nvSpPr>
          <p:cNvPr id="12" name="文本框 11">
            <a:extLst>
              <a:ext uri="{FF2B5EF4-FFF2-40B4-BE49-F238E27FC236}">
                <a16:creationId xmlns:a16="http://schemas.microsoft.com/office/drawing/2014/main" id="{D34805FA-5957-40B3-846F-C8AC779878DD}"/>
              </a:ext>
            </a:extLst>
          </p:cNvPr>
          <p:cNvSpPr txBox="1"/>
          <p:nvPr/>
        </p:nvSpPr>
        <p:spPr>
          <a:xfrm>
            <a:off x="1877665" y="5245121"/>
            <a:ext cx="2729069" cy="307777"/>
          </a:xfrm>
          <a:prstGeom prst="rect">
            <a:avLst/>
          </a:prstGeom>
          <a:noFill/>
        </p:spPr>
        <p:txBody>
          <a:bodyPr wrap="square">
            <a:spAutoFit/>
          </a:bodyPr>
          <a:lstStyle/>
          <a:p>
            <a:pPr algn="ctr"/>
            <a:r>
              <a:rPr lang="zh-CN" altLang="en-US" sz="1400" kern="100">
                <a:latin typeface="+mn-ea"/>
              </a:rPr>
              <a:t>时序分解图（加性分解）</a:t>
            </a:r>
            <a:endParaRPr lang="zh-CN" altLang="en-US" sz="1400">
              <a:latin typeface="+mn-ea"/>
            </a:endParaRPr>
          </a:p>
        </p:txBody>
      </p:sp>
      <p:pic>
        <p:nvPicPr>
          <p:cNvPr id="11" name="图片 10">
            <a:extLst>
              <a:ext uri="{FF2B5EF4-FFF2-40B4-BE49-F238E27FC236}">
                <a16:creationId xmlns:a16="http://schemas.microsoft.com/office/drawing/2014/main" id="{1A4A8177-F9B6-41D8-BFE7-CB4E1915E35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9933" y="523220"/>
            <a:ext cx="5204535" cy="466835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0C5FF059-54A7-4BF3-9A96-9C44449B4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533" y="469672"/>
            <a:ext cx="4775449" cy="4775449"/>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E021B7F3-390E-4869-988E-DA5E4B2C70E6}"/>
              </a:ext>
            </a:extLst>
          </p:cNvPr>
          <p:cNvSpPr txBox="1"/>
          <p:nvPr/>
        </p:nvSpPr>
        <p:spPr>
          <a:xfrm>
            <a:off x="7585266" y="5308744"/>
            <a:ext cx="2729069" cy="307777"/>
          </a:xfrm>
          <a:prstGeom prst="rect">
            <a:avLst/>
          </a:prstGeom>
          <a:noFill/>
        </p:spPr>
        <p:txBody>
          <a:bodyPr wrap="square">
            <a:spAutoFit/>
          </a:bodyPr>
          <a:lstStyle/>
          <a:p>
            <a:pPr algn="ctr"/>
            <a:r>
              <a:rPr lang="zh-CN" altLang="en-US" sz="1400" kern="100">
                <a:latin typeface="+mn-ea"/>
              </a:rPr>
              <a:t>时序分解图（多项式分解）</a:t>
            </a:r>
            <a:endParaRPr lang="zh-CN" altLang="en-US" sz="1400">
              <a:latin typeface="+mn-ea"/>
            </a:endParaRPr>
          </a:p>
        </p:txBody>
      </p:sp>
      <p:sp>
        <p:nvSpPr>
          <p:cNvPr id="17" name="文本框 16">
            <a:extLst>
              <a:ext uri="{FF2B5EF4-FFF2-40B4-BE49-F238E27FC236}">
                <a16:creationId xmlns:a16="http://schemas.microsoft.com/office/drawing/2014/main" id="{506A0852-2046-4420-BDD8-0145063BE2FC}"/>
              </a:ext>
            </a:extLst>
          </p:cNvPr>
          <p:cNvSpPr txBox="1"/>
          <p:nvPr/>
        </p:nvSpPr>
        <p:spPr>
          <a:xfrm>
            <a:off x="2278989" y="5714795"/>
            <a:ext cx="8137087" cy="830997"/>
          </a:xfrm>
          <a:prstGeom prst="rect">
            <a:avLst/>
          </a:prstGeom>
          <a:noFill/>
        </p:spPr>
        <p:txBody>
          <a:bodyPr wrap="square">
            <a:spAutoFit/>
          </a:bodyPr>
          <a:lstStyle/>
          <a:p>
            <a:pPr algn="just"/>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·季节性分量：显示时间序列数据在每个季节周期中的重复模式。</a:t>
            </a:r>
            <a:endParaRPr lang="zh-CN" altLang="zh-CN" sz="1600" kern="100">
              <a:effectLst/>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zh-CN" sz="1600" kern="100">
                <a:effectLst/>
                <a:latin typeface="楷体" panose="02010609060101010101" pitchFamily="49" charset="-122"/>
                <a:ea typeface="楷体" panose="02010609060101010101" pitchFamily="49" charset="-122"/>
                <a:cs typeface="黑体" panose="02010609060101010101" pitchFamily="49" charset="-122"/>
              </a:rPr>
              <a:t>·趋势分量：显示时间序列数据中的长期趋势或变化方向。</a:t>
            </a:r>
            <a:endParaRPr lang="zh-CN" altLang="zh-CN" sz="1600" kern="100">
              <a:effectLst/>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zh-CN" sz="1600" kern="100">
                <a:effectLst/>
                <a:latin typeface="楷体" panose="02010609060101010101" pitchFamily="49" charset="-122"/>
                <a:ea typeface="楷体" panose="02010609060101010101" pitchFamily="49" charset="-122"/>
                <a:cs typeface="黑体" panose="02010609060101010101" pitchFamily="49" charset="-122"/>
              </a:rPr>
              <a:t>·残差分量：表示无法由季节性和趋势性解释的剩余部分，可以视为随机波动或噪声。</a:t>
            </a:r>
            <a:endParaRPr lang="zh-CN" altLang="zh-CN" sz="1600" kern="100">
              <a:effectLst/>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21660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09E6A90-3F65-417D-BD1C-C116C3897754}"/>
              </a:ext>
            </a:extLst>
          </p:cNvPr>
          <p:cNvSpPr txBox="1"/>
          <p:nvPr/>
        </p:nvSpPr>
        <p:spPr>
          <a:xfrm>
            <a:off x="0" y="0"/>
            <a:ext cx="398607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犯罪事件时序分析</a:t>
            </a:r>
          </a:p>
        </p:txBody>
      </p:sp>
      <p:sp>
        <p:nvSpPr>
          <p:cNvPr id="12" name="文本框 11">
            <a:extLst>
              <a:ext uri="{FF2B5EF4-FFF2-40B4-BE49-F238E27FC236}">
                <a16:creationId xmlns:a16="http://schemas.microsoft.com/office/drawing/2014/main" id="{D34805FA-5957-40B3-846F-C8AC779878DD}"/>
              </a:ext>
            </a:extLst>
          </p:cNvPr>
          <p:cNvSpPr txBox="1"/>
          <p:nvPr/>
        </p:nvSpPr>
        <p:spPr>
          <a:xfrm>
            <a:off x="989898" y="5137903"/>
            <a:ext cx="2729069" cy="307777"/>
          </a:xfrm>
          <a:prstGeom prst="rect">
            <a:avLst/>
          </a:prstGeom>
          <a:noFill/>
        </p:spPr>
        <p:txBody>
          <a:bodyPr wrap="square">
            <a:spAutoFit/>
          </a:bodyPr>
          <a:lstStyle/>
          <a:p>
            <a:pPr algn="ctr"/>
            <a:r>
              <a:rPr lang="zh-CN" altLang="en-US" sz="1400" kern="100">
                <a:latin typeface="+mn-ea"/>
              </a:rPr>
              <a:t>时序预测</a:t>
            </a:r>
            <a:endParaRPr lang="zh-CN" altLang="en-US" sz="1400">
              <a:latin typeface="+mn-ea"/>
            </a:endParaRPr>
          </a:p>
        </p:txBody>
      </p:sp>
      <p:pic>
        <p:nvPicPr>
          <p:cNvPr id="8" name="图片 7">
            <a:extLst>
              <a:ext uri="{FF2B5EF4-FFF2-40B4-BE49-F238E27FC236}">
                <a16:creationId xmlns:a16="http://schemas.microsoft.com/office/drawing/2014/main" id="{5F882A84-DF8F-406B-91C3-4888EA981478}"/>
              </a:ext>
            </a:extLst>
          </p:cNvPr>
          <p:cNvPicPr/>
          <p:nvPr/>
        </p:nvPicPr>
        <p:blipFill rotWithShape="1">
          <a:blip r:embed="rId2">
            <a:extLst>
              <a:ext uri="{28A0092B-C50C-407E-A947-70E740481C1C}">
                <a14:useLocalDpi xmlns:a14="http://schemas.microsoft.com/office/drawing/2010/main" val="0"/>
              </a:ext>
            </a:extLst>
          </a:blip>
          <a:srcRect l="4684" t="9918" r="7149" b="4543"/>
          <a:stretch/>
        </p:blipFill>
        <p:spPr bwMode="auto">
          <a:xfrm>
            <a:off x="129472" y="577899"/>
            <a:ext cx="4643755" cy="4505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E6BDC14B-F4E6-4CE3-829D-7093EB379BDE}"/>
              </a:ext>
            </a:extLst>
          </p:cNvPr>
          <p:cNvPicPr/>
          <p:nvPr/>
        </p:nvPicPr>
        <p:blipFill>
          <a:blip r:embed="rId3"/>
          <a:stretch>
            <a:fillRect/>
          </a:stretch>
        </p:blipFill>
        <p:spPr>
          <a:xfrm>
            <a:off x="5231213" y="577899"/>
            <a:ext cx="3838575" cy="2279650"/>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0724CEB1-11EB-4EED-9097-7902332F1BA3}"/>
              </a:ext>
            </a:extLst>
          </p:cNvPr>
          <p:cNvPicPr/>
          <p:nvPr/>
        </p:nvPicPr>
        <p:blipFill>
          <a:blip r:embed="rId4"/>
          <a:stretch>
            <a:fillRect/>
          </a:stretch>
        </p:blipFill>
        <p:spPr>
          <a:xfrm>
            <a:off x="9527774" y="523220"/>
            <a:ext cx="1943100" cy="35509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图片 12">
            <a:extLst>
              <a:ext uri="{FF2B5EF4-FFF2-40B4-BE49-F238E27FC236}">
                <a16:creationId xmlns:a16="http://schemas.microsoft.com/office/drawing/2014/main" id="{CF175AB4-2F7C-4CEC-8631-418E4EB990D2}"/>
              </a:ext>
            </a:extLst>
          </p:cNvPr>
          <p:cNvPicPr/>
          <p:nvPr/>
        </p:nvPicPr>
        <p:blipFill>
          <a:blip r:embed="rId5"/>
          <a:stretch>
            <a:fillRect/>
          </a:stretch>
        </p:blipFill>
        <p:spPr>
          <a:xfrm>
            <a:off x="9527774" y="4236037"/>
            <a:ext cx="1943100" cy="20987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文本框 13">
            <a:extLst>
              <a:ext uri="{FF2B5EF4-FFF2-40B4-BE49-F238E27FC236}">
                <a16:creationId xmlns:a16="http://schemas.microsoft.com/office/drawing/2014/main" id="{1EC639B4-C9EE-48AC-84AD-47D3F248F22B}"/>
              </a:ext>
            </a:extLst>
          </p:cNvPr>
          <p:cNvSpPr txBox="1"/>
          <p:nvPr/>
        </p:nvSpPr>
        <p:spPr>
          <a:xfrm>
            <a:off x="5131616" y="3068104"/>
            <a:ext cx="3938171" cy="830997"/>
          </a:xfrm>
          <a:prstGeom prst="rect">
            <a:avLst/>
          </a:prstGeom>
          <a:noFill/>
        </p:spPr>
        <p:txBody>
          <a:bodyPr wrap="square">
            <a:spAutoFit/>
          </a:bodyPr>
          <a:lstStyle/>
          <a:p>
            <a:r>
              <a:rPr lang="en-US" altLang="zh-CN" sz="1600" kern="100">
                <a:ea typeface="楷体" panose="02010609060101010101" pitchFamily="49" charset="-122"/>
                <a:cs typeface="黑体" panose="02010609060101010101" pitchFamily="49" charset="-122"/>
              </a:rPr>
              <a:t>      </a:t>
            </a:r>
            <a:r>
              <a:rPr lang="zh-CN" altLang="zh-CN" sz="1600" kern="100">
                <a:effectLst/>
                <a:ea typeface="楷体" panose="02010609060101010101" pitchFamily="49" charset="-122"/>
                <a:cs typeface="黑体" panose="02010609060101010101" pitchFamily="49" charset="-122"/>
              </a:rPr>
              <a:t>同时我对每一年的日犯罪数量使用</a:t>
            </a:r>
            <a:r>
              <a:rPr lang="en-US" altLang="zh-CN" sz="1600" kern="100">
                <a:effectLst/>
                <a:ea typeface="楷体" panose="02010609060101010101" pitchFamily="49" charset="-122"/>
                <a:cs typeface="黑体" panose="02010609060101010101" pitchFamily="49" charset="-122"/>
              </a:rPr>
              <a:t>ARIMA</a:t>
            </a:r>
            <a:r>
              <a:rPr lang="zh-CN" altLang="zh-CN" sz="1600" kern="100">
                <a:effectLst/>
                <a:ea typeface="楷体" panose="02010609060101010101" pitchFamily="49" charset="-122"/>
                <a:cs typeface="黑体" panose="02010609060101010101" pitchFamily="49" charset="-122"/>
              </a:rPr>
              <a:t>算法进行预测，得到后续</a:t>
            </a:r>
            <a:r>
              <a:rPr lang="en-US" altLang="zh-CN" sz="1600" kern="100">
                <a:effectLst/>
                <a:ea typeface="楷体" panose="02010609060101010101" pitchFamily="49" charset="-122"/>
                <a:cs typeface="黑体" panose="02010609060101010101" pitchFamily="49" charset="-122"/>
              </a:rPr>
              <a:t>20</a:t>
            </a:r>
            <a:r>
              <a:rPr lang="zh-CN" altLang="zh-CN" sz="1600" kern="100">
                <a:effectLst/>
                <a:ea typeface="楷体" panose="02010609060101010101" pitchFamily="49" charset="-122"/>
                <a:cs typeface="黑体" panose="02010609060101010101" pitchFamily="49" charset="-122"/>
              </a:rPr>
              <a:t>天的犯罪数量。结果如</a:t>
            </a:r>
            <a:r>
              <a:rPr lang="zh-CN" altLang="en-US" sz="1600" kern="100">
                <a:effectLst/>
                <a:ea typeface="楷体" panose="02010609060101010101" pitchFamily="49" charset="-122"/>
                <a:cs typeface="黑体" panose="02010609060101010101" pitchFamily="49" charset="-122"/>
              </a:rPr>
              <a:t>左图</a:t>
            </a:r>
            <a:r>
              <a:rPr lang="zh-CN" altLang="zh-CN" sz="1600" kern="100">
                <a:effectLst/>
                <a:ea typeface="楷体" panose="02010609060101010101" pitchFamily="49" charset="-122"/>
                <a:cs typeface="黑体" panose="02010609060101010101" pitchFamily="49" charset="-122"/>
              </a:rPr>
              <a:t>（以</a:t>
            </a:r>
            <a:r>
              <a:rPr lang="en-US" altLang="zh-CN" sz="1600" kern="100">
                <a:effectLst/>
                <a:ea typeface="楷体" panose="02010609060101010101" pitchFamily="49" charset="-122"/>
                <a:cs typeface="黑体" panose="02010609060101010101" pitchFamily="49" charset="-122"/>
              </a:rPr>
              <a:t>2022</a:t>
            </a:r>
            <a:r>
              <a:rPr lang="zh-CN" altLang="zh-CN" sz="1600" kern="100">
                <a:effectLst/>
                <a:ea typeface="楷体" panose="02010609060101010101" pitchFamily="49" charset="-122"/>
                <a:cs typeface="黑体" panose="02010609060101010101" pitchFamily="49" charset="-122"/>
              </a:rPr>
              <a:t>年为例）。</a:t>
            </a:r>
            <a:endParaRPr lang="zh-CN" altLang="en-US" sz="1600"/>
          </a:p>
        </p:txBody>
      </p:sp>
      <p:sp>
        <p:nvSpPr>
          <p:cNvPr id="15" name="文本框 14">
            <a:extLst>
              <a:ext uri="{FF2B5EF4-FFF2-40B4-BE49-F238E27FC236}">
                <a16:creationId xmlns:a16="http://schemas.microsoft.com/office/drawing/2014/main" id="{777E176C-23DE-4AB5-854F-6D2EF33BE5C2}"/>
              </a:ext>
            </a:extLst>
          </p:cNvPr>
          <p:cNvSpPr txBox="1"/>
          <p:nvPr/>
        </p:nvSpPr>
        <p:spPr>
          <a:xfrm>
            <a:off x="5231213" y="4277036"/>
            <a:ext cx="3838574" cy="830997"/>
          </a:xfrm>
          <a:prstGeom prst="rect">
            <a:avLst/>
          </a:prstGeom>
          <a:noFill/>
        </p:spPr>
        <p:txBody>
          <a:bodyPr wrap="square">
            <a:spAutoFit/>
          </a:bodyPr>
          <a:lstStyle/>
          <a:p>
            <a:pPr indent="266700" algn="just"/>
            <a:r>
              <a:rPr lang="zh-CN" altLang="zh-CN" sz="1600" kern="100">
                <a:ea typeface="楷体" panose="02010609060101010101" pitchFamily="49" charset="-122"/>
              </a:rPr>
              <a:t>非常值得注意的是</a:t>
            </a:r>
            <a:r>
              <a:rPr lang="en-US" altLang="zh-CN" sz="1600" kern="100">
                <a:ea typeface="楷体" panose="02010609060101010101" pitchFamily="49" charset="-122"/>
              </a:rPr>
              <a:t>2022</a:t>
            </a:r>
            <a:r>
              <a:rPr lang="zh-CN" altLang="zh-CN" sz="1600" kern="100">
                <a:ea typeface="楷体" panose="02010609060101010101" pitchFamily="49" charset="-122"/>
              </a:rPr>
              <a:t>年</a:t>
            </a:r>
            <a:r>
              <a:rPr lang="en-US" altLang="zh-CN" sz="1600" kern="100">
                <a:ea typeface="楷体" panose="02010609060101010101" pitchFamily="49" charset="-122"/>
              </a:rPr>
              <a:t>8</a:t>
            </a:r>
            <a:r>
              <a:rPr lang="zh-CN" altLang="zh-CN" sz="1600" kern="100">
                <a:ea typeface="楷体" panose="02010609060101010101" pitchFamily="49" charset="-122"/>
              </a:rPr>
              <a:t>月犯罪数据有一个非常明显的剧增，可以通过下面的新闻看到，我们分析的正确性。</a:t>
            </a:r>
          </a:p>
        </p:txBody>
      </p:sp>
      <p:sp>
        <p:nvSpPr>
          <p:cNvPr id="18" name="文本框 17">
            <a:extLst>
              <a:ext uri="{FF2B5EF4-FFF2-40B4-BE49-F238E27FC236}">
                <a16:creationId xmlns:a16="http://schemas.microsoft.com/office/drawing/2014/main" id="{27C7FDDB-D37E-42F2-B8E9-4B59AFB85330}"/>
              </a:ext>
            </a:extLst>
          </p:cNvPr>
          <p:cNvSpPr txBox="1"/>
          <p:nvPr/>
        </p:nvSpPr>
        <p:spPr>
          <a:xfrm>
            <a:off x="5231213" y="5503783"/>
            <a:ext cx="3838574" cy="584775"/>
          </a:xfrm>
          <a:prstGeom prst="rect">
            <a:avLst/>
          </a:prstGeom>
          <a:noFill/>
        </p:spPr>
        <p:txBody>
          <a:bodyPr wrap="square">
            <a:spAutoFit/>
          </a:bodyPr>
          <a:lstStyle/>
          <a:p>
            <a:pPr indent="266700" algn="just"/>
            <a:r>
              <a:rPr lang="zh-CN" altLang="en-US" sz="1600" kern="100">
                <a:ea typeface="楷体" panose="02010609060101010101" pitchFamily="49" charset="-122"/>
              </a:rPr>
              <a:t>对于</a:t>
            </a:r>
            <a:r>
              <a:rPr lang="en-US" altLang="zh-CN" sz="1600" kern="100">
                <a:ea typeface="楷体" panose="02010609060101010101" pitchFamily="49" charset="-122"/>
              </a:rPr>
              <a:t>2014-2023</a:t>
            </a:r>
            <a:r>
              <a:rPr lang="zh-CN" altLang="en-US" sz="1600" kern="100">
                <a:ea typeface="楷体" panose="02010609060101010101" pitchFamily="49" charset="-122"/>
              </a:rPr>
              <a:t>年每一年我都做了时序分解和预测，成果见右图。</a:t>
            </a:r>
            <a:endParaRPr lang="zh-CN" altLang="zh-CN" sz="1600" kern="100">
              <a:ea typeface="楷体" panose="02010609060101010101" pitchFamily="49" charset="-122"/>
            </a:endParaRPr>
          </a:p>
        </p:txBody>
      </p:sp>
    </p:spTree>
    <p:extLst>
      <p:ext uri="{BB962C8B-B14F-4D97-AF65-F5344CB8AC3E}">
        <p14:creationId xmlns:p14="http://schemas.microsoft.com/office/powerpoint/2010/main" val="2761990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E5BAEF-69F6-40E2-9DD5-E25B9B23CF6A}"/>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airbnb</a:t>
            </a:r>
            <a:r>
              <a:rPr lang="zh-CN" altLang="en-US" sz="2800" b="1">
                <a:latin typeface="黑体" panose="02010609060101010101" pitchFamily="49" charset="-122"/>
                <a:ea typeface="黑体" panose="02010609060101010101" pitchFamily="49" charset="-122"/>
              </a:rPr>
              <a:t>房源空间分析</a:t>
            </a:r>
          </a:p>
        </p:txBody>
      </p:sp>
      <p:pic>
        <p:nvPicPr>
          <p:cNvPr id="7" name="图片 6">
            <a:extLst>
              <a:ext uri="{FF2B5EF4-FFF2-40B4-BE49-F238E27FC236}">
                <a16:creationId xmlns:a16="http://schemas.microsoft.com/office/drawing/2014/main" id="{20805BFA-D7B8-4875-89CA-80DEBD3CD5C1}"/>
              </a:ext>
            </a:extLst>
          </p:cNvPr>
          <p:cNvPicPr>
            <a:picLocks noChangeAspect="1"/>
          </p:cNvPicPr>
          <p:nvPr/>
        </p:nvPicPr>
        <p:blipFill rotWithShape="1">
          <a:blip r:embed="rId2">
            <a:extLst>
              <a:ext uri="{28A0092B-C50C-407E-A947-70E740481C1C}">
                <a14:useLocalDpi xmlns:a14="http://schemas.microsoft.com/office/drawing/2010/main" val="0"/>
              </a:ext>
            </a:extLst>
          </a:blip>
          <a:srcRect l="11518" t="10710" r="16121"/>
          <a:stretch/>
        </p:blipFill>
        <p:spPr>
          <a:xfrm>
            <a:off x="781233" y="861134"/>
            <a:ext cx="4234649" cy="391905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F134CCCF-84E7-4E21-BA57-21D547F18926}"/>
              </a:ext>
            </a:extLst>
          </p:cNvPr>
          <p:cNvSpPr txBox="1"/>
          <p:nvPr/>
        </p:nvSpPr>
        <p:spPr>
          <a:xfrm>
            <a:off x="1776642" y="5206876"/>
            <a:ext cx="7810132" cy="1077218"/>
          </a:xfrm>
          <a:prstGeom prst="rect">
            <a:avLst/>
          </a:prstGeom>
          <a:noFill/>
        </p:spPr>
        <p:txBody>
          <a:bodyPr wrap="square">
            <a:spAutoFit/>
          </a:bodyPr>
          <a:lstStyle/>
          <a:p>
            <a:r>
              <a:rPr lang="zh-CN" altLang="zh-CN" sz="1600" kern="100">
                <a:effectLst/>
                <a:ea typeface="楷体" panose="02010609060101010101" pitchFamily="49" charset="-122"/>
                <a:cs typeface="黑体" panose="02010609060101010101" pitchFamily="49" charset="-122"/>
              </a:rPr>
              <a:t>对</a:t>
            </a:r>
            <a:r>
              <a:rPr lang="en-US" altLang="zh-CN" sz="1600" kern="100">
                <a:effectLst/>
                <a:ea typeface="楷体" panose="02010609060101010101" pitchFamily="49" charset="-122"/>
                <a:cs typeface="黑体" panose="02010609060101010101" pitchFamily="49" charset="-122"/>
              </a:rPr>
              <a:t>39</a:t>
            </a:r>
            <a:r>
              <a:rPr lang="zh-CN" altLang="zh-CN" sz="1600" kern="100">
                <a:effectLst/>
                <a:ea typeface="楷体" panose="02010609060101010101" pitchFamily="49" charset="-122"/>
                <a:cs typeface="黑体" panose="02010609060101010101" pitchFamily="49" charset="-122"/>
              </a:rPr>
              <a:t>个区域进行了编号，方便后续分析使用</a:t>
            </a:r>
            <a:r>
              <a:rPr lang="zh-CN" altLang="en-US" sz="1600" kern="100">
                <a:effectLst/>
                <a:ea typeface="楷体" panose="02010609060101010101" pitchFamily="49" charset="-122"/>
                <a:cs typeface="黑体" panose="02010609060101010101" pitchFamily="49" charset="-122"/>
              </a:rPr>
              <a:t>。</a:t>
            </a:r>
            <a:endParaRPr lang="en-US" altLang="zh-CN" sz="1600" kern="100">
              <a:effectLst/>
              <a:ea typeface="楷体" panose="02010609060101010101" pitchFamily="49" charset="-122"/>
              <a:cs typeface="黑体" panose="02010609060101010101" pitchFamily="49" charset="-122"/>
            </a:endParaRPr>
          </a:p>
          <a:p>
            <a:r>
              <a:rPr lang="zh-CN" altLang="zh-CN" sz="1600" kern="100">
                <a:effectLst/>
                <a:ea typeface="楷体" panose="02010609060101010101" pitchFamily="49" charset="-122"/>
                <a:cs typeface="黑体" panose="02010609060101010101" pitchFamily="49" charset="-122"/>
              </a:rPr>
              <a:t>我选择</a:t>
            </a:r>
            <a:r>
              <a:rPr lang="en-US" altLang="zh-CN" sz="1600" kern="100">
                <a:effectLst/>
                <a:ea typeface="楷体" panose="02010609060101010101" pitchFamily="49" charset="-122"/>
                <a:cs typeface="黑体" panose="02010609060101010101" pitchFamily="49" charset="-122"/>
              </a:rPr>
              <a:t>21</a:t>
            </a:r>
            <a:r>
              <a:rPr lang="zh-CN" altLang="zh-CN" sz="1600" kern="100">
                <a:effectLst/>
                <a:ea typeface="楷体" panose="02010609060101010101" pitchFamily="49" charset="-122"/>
                <a:cs typeface="黑体" panose="02010609060101010101" pitchFamily="49" charset="-122"/>
              </a:rPr>
              <a:t>、</a:t>
            </a:r>
            <a:r>
              <a:rPr lang="en-US" altLang="zh-CN" sz="1600" kern="100">
                <a:effectLst/>
                <a:ea typeface="楷体" panose="02010609060101010101" pitchFamily="49" charset="-122"/>
                <a:cs typeface="黑体" panose="02010609060101010101" pitchFamily="49" charset="-122"/>
              </a:rPr>
              <a:t>22</a:t>
            </a:r>
            <a:r>
              <a:rPr lang="zh-CN" altLang="zh-CN" sz="1600" kern="100">
                <a:effectLst/>
                <a:ea typeface="楷体" panose="02010609060101010101" pitchFamily="49" charset="-122"/>
                <a:cs typeface="黑体" panose="02010609060101010101" pitchFamily="49" charset="-122"/>
              </a:rPr>
              <a:t>、</a:t>
            </a:r>
            <a:r>
              <a:rPr lang="en-US" altLang="zh-CN" sz="1600" kern="100">
                <a:effectLst/>
                <a:ea typeface="楷体" panose="02010609060101010101" pitchFamily="49" charset="-122"/>
                <a:cs typeface="黑体" panose="02010609060101010101" pitchFamily="49" charset="-122"/>
              </a:rPr>
              <a:t>23</a:t>
            </a:r>
            <a:r>
              <a:rPr lang="zh-CN" altLang="zh-CN" sz="1600" kern="100">
                <a:effectLst/>
                <a:ea typeface="楷体" panose="02010609060101010101" pitchFamily="49" charset="-122"/>
                <a:cs typeface="黑体" panose="02010609060101010101" pitchFamily="49" charset="-122"/>
              </a:rPr>
              <a:t>年的犯罪数据作为数据源（近几年的犯罪数据比较有参考价值），可视化在区域图中（红色点）。同时将房源数据也标注在其中（绿色点）。</a:t>
            </a:r>
            <a:endParaRPr lang="en-US" altLang="zh-CN" sz="1600" kern="100">
              <a:effectLst/>
              <a:ea typeface="楷体" panose="02010609060101010101" pitchFamily="49" charset="-122"/>
              <a:cs typeface="黑体" panose="02010609060101010101" pitchFamily="49" charset="-122"/>
            </a:endParaRPr>
          </a:p>
          <a:p>
            <a:r>
              <a:rPr lang="zh-CN" altLang="en-US" sz="1600" kern="100">
                <a:ea typeface="楷体" panose="02010609060101010101" pitchFamily="49" charset="-122"/>
              </a:rPr>
              <a:t>发现犯罪事件和房源的</a:t>
            </a:r>
            <a:r>
              <a:rPr lang="zh-CN" altLang="en-US" sz="1600" kern="100">
                <a:solidFill>
                  <a:srgbClr val="FF0000"/>
                </a:solidFill>
                <a:ea typeface="楷体" panose="02010609060101010101" pitchFamily="49" charset="-122"/>
              </a:rPr>
              <a:t>集中区域都在相同地方（国会大厦、博物馆、购物中心等）</a:t>
            </a:r>
            <a:endParaRPr lang="zh-CN" altLang="en-US" sz="1600">
              <a:solidFill>
                <a:srgbClr val="FF0000"/>
              </a:solidFill>
            </a:endParaRPr>
          </a:p>
        </p:txBody>
      </p:sp>
      <p:pic>
        <p:nvPicPr>
          <p:cNvPr id="11" name="图片 10">
            <a:extLst>
              <a:ext uri="{FF2B5EF4-FFF2-40B4-BE49-F238E27FC236}">
                <a16:creationId xmlns:a16="http://schemas.microsoft.com/office/drawing/2014/main" id="{930BB16F-A0A3-4324-A29A-28AFF097BB2E}"/>
              </a:ext>
            </a:extLst>
          </p:cNvPr>
          <p:cNvPicPr>
            <a:picLocks noChangeAspect="1"/>
          </p:cNvPicPr>
          <p:nvPr/>
        </p:nvPicPr>
        <p:blipFill rotWithShape="1">
          <a:blip r:embed="rId3">
            <a:extLst>
              <a:ext uri="{28A0092B-C50C-407E-A947-70E740481C1C}">
                <a14:useLocalDpi xmlns:a14="http://schemas.microsoft.com/office/drawing/2010/main" val="0"/>
              </a:ext>
            </a:extLst>
          </a:blip>
          <a:srcRect l="3328" t="10709" r="11266"/>
          <a:stretch/>
        </p:blipFill>
        <p:spPr>
          <a:xfrm>
            <a:off x="5681708" y="861134"/>
            <a:ext cx="4998128" cy="391905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342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E5BAEF-69F6-40E2-9DD5-E25B9B23CF6A}"/>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airbnb</a:t>
            </a:r>
            <a:r>
              <a:rPr lang="zh-CN" altLang="en-US" sz="2800" b="1">
                <a:latin typeface="黑体" panose="02010609060101010101" pitchFamily="49" charset="-122"/>
                <a:ea typeface="黑体" panose="02010609060101010101" pitchFamily="49" charset="-122"/>
              </a:rPr>
              <a:t>房源空间分析</a:t>
            </a:r>
          </a:p>
        </p:txBody>
      </p:sp>
      <p:sp>
        <p:nvSpPr>
          <p:cNvPr id="9" name="文本框 8">
            <a:extLst>
              <a:ext uri="{FF2B5EF4-FFF2-40B4-BE49-F238E27FC236}">
                <a16:creationId xmlns:a16="http://schemas.microsoft.com/office/drawing/2014/main" id="{F134CCCF-84E7-4E21-BA57-21D547F18926}"/>
              </a:ext>
            </a:extLst>
          </p:cNvPr>
          <p:cNvSpPr txBox="1"/>
          <p:nvPr/>
        </p:nvSpPr>
        <p:spPr>
          <a:xfrm>
            <a:off x="2190934" y="5561983"/>
            <a:ext cx="7810132" cy="584775"/>
          </a:xfrm>
          <a:prstGeom prst="rect">
            <a:avLst/>
          </a:prstGeom>
          <a:noFill/>
        </p:spPr>
        <p:txBody>
          <a:bodyPr wrap="square">
            <a:spAutoFit/>
          </a:bodyPr>
          <a:lstStyle/>
          <a:p>
            <a:r>
              <a:rPr lang="zh-CN" altLang="zh-CN" sz="1600" kern="100">
                <a:effectLst/>
                <a:ea typeface="楷体" panose="02010609060101010101" pitchFamily="49" charset="-122"/>
                <a:cs typeface="黑体" panose="02010609060101010101" pitchFamily="49" charset="-122"/>
              </a:rPr>
              <a:t>对每个区域的房源数量和犯罪数量进行统计和可视化，两者的</a:t>
            </a:r>
            <a:r>
              <a:rPr lang="zh-CN" altLang="zh-CN" sz="1600" kern="100">
                <a:solidFill>
                  <a:srgbClr val="FF0000"/>
                </a:solidFill>
                <a:effectLst/>
                <a:ea typeface="楷体" panose="02010609060101010101" pitchFamily="49" charset="-122"/>
                <a:cs typeface="黑体" panose="02010609060101010101" pitchFamily="49" charset="-122"/>
              </a:rPr>
              <a:t>整体分布大致相同</a:t>
            </a:r>
            <a:r>
              <a:rPr lang="zh-CN" altLang="zh-CN" sz="1600" kern="100">
                <a:effectLst/>
                <a:ea typeface="楷体" panose="02010609060101010101" pitchFamily="49" charset="-122"/>
                <a:cs typeface="黑体" panose="02010609060101010101" pitchFamily="49" charset="-122"/>
              </a:rPr>
              <a:t>。这样做是为了方便筛选出危险区域。</a:t>
            </a:r>
            <a:endParaRPr lang="zh-CN" altLang="en-US" sz="1600"/>
          </a:p>
        </p:txBody>
      </p:sp>
      <p:pic>
        <p:nvPicPr>
          <p:cNvPr id="3" name="图片 2">
            <a:extLst>
              <a:ext uri="{FF2B5EF4-FFF2-40B4-BE49-F238E27FC236}">
                <a16:creationId xmlns:a16="http://schemas.microsoft.com/office/drawing/2014/main" id="{AA16C432-69EF-4B6B-9A59-4D358305F3CF}"/>
              </a:ext>
            </a:extLst>
          </p:cNvPr>
          <p:cNvPicPr>
            <a:picLocks noChangeAspect="1"/>
          </p:cNvPicPr>
          <p:nvPr/>
        </p:nvPicPr>
        <p:blipFill rotWithShape="1">
          <a:blip r:embed="rId2">
            <a:extLst>
              <a:ext uri="{28A0092B-C50C-407E-A947-70E740481C1C}">
                <a14:useLocalDpi xmlns:a14="http://schemas.microsoft.com/office/drawing/2010/main" val="0"/>
              </a:ext>
            </a:extLst>
          </a:blip>
          <a:srcRect l="21773" t="17735" r="12748" b="11845"/>
          <a:stretch/>
        </p:blipFill>
        <p:spPr>
          <a:xfrm>
            <a:off x="852810" y="825535"/>
            <a:ext cx="4385570" cy="393039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B43AD807-88D5-4FBE-BCC8-0A5A019D9353}"/>
              </a:ext>
            </a:extLst>
          </p:cNvPr>
          <p:cNvPicPr>
            <a:picLocks noChangeAspect="1"/>
          </p:cNvPicPr>
          <p:nvPr/>
        </p:nvPicPr>
        <p:blipFill rotWithShape="1">
          <a:blip r:embed="rId3">
            <a:extLst>
              <a:ext uri="{28A0092B-C50C-407E-A947-70E740481C1C}">
                <a14:useLocalDpi xmlns:a14="http://schemas.microsoft.com/office/drawing/2010/main" val="0"/>
              </a:ext>
            </a:extLst>
          </a:blip>
          <a:srcRect l="19508" t="17346" r="9187" b="12233"/>
          <a:stretch/>
        </p:blipFill>
        <p:spPr>
          <a:xfrm>
            <a:off x="6383045" y="825535"/>
            <a:ext cx="4614900" cy="3930396"/>
          </a:xfrm>
          <a:prstGeom prst="rect">
            <a:avLst/>
          </a:prstGeom>
          <a:ln>
            <a:noFill/>
          </a:ln>
          <a:effectLst>
            <a:outerShdw blurRad="190500" algn="tl" rotWithShape="0">
              <a:srgbClr val="000000">
                <a:alpha val="70000"/>
              </a:srgbClr>
            </a:outerShdw>
          </a:effectLst>
        </p:spPr>
      </p:pic>
      <p:sp>
        <p:nvSpPr>
          <p:cNvPr id="10" name="文本框 9">
            <a:extLst>
              <a:ext uri="{FF2B5EF4-FFF2-40B4-BE49-F238E27FC236}">
                <a16:creationId xmlns:a16="http://schemas.microsoft.com/office/drawing/2014/main" id="{77EDB3BC-A133-46E7-BD34-0437E8061BD8}"/>
              </a:ext>
            </a:extLst>
          </p:cNvPr>
          <p:cNvSpPr txBox="1"/>
          <p:nvPr/>
        </p:nvSpPr>
        <p:spPr>
          <a:xfrm>
            <a:off x="1681060" y="4904357"/>
            <a:ext cx="2729069" cy="307777"/>
          </a:xfrm>
          <a:prstGeom prst="rect">
            <a:avLst/>
          </a:prstGeom>
          <a:noFill/>
        </p:spPr>
        <p:txBody>
          <a:bodyPr wrap="square">
            <a:spAutoFit/>
          </a:bodyPr>
          <a:lstStyle/>
          <a:p>
            <a:pPr algn="ctr"/>
            <a:r>
              <a:rPr lang="zh-CN" altLang="en-US" sz="1400" kern="100">
                <a:latin typeface="+mn-ea"/>
              </a:rPr>
              <a:t>各区域犯罪数量柱状图</a:t>
            </a:r>
            <a:endParaRPr lang="zh-CN" altLang="en-US" sz="1400">
              <a:latin typeface="+mn-ea"/>
            </a:endParaRPr>
          </a:p>
        </p:txBody>
      </p:sp>
      <p:sp>
        <p:nvSpPr>
          <p:cNvPr id="12" name="文本框 11">
            <a:extLst>
              <a:ext uri="{FF2B5EF4-FFF2-40B4-BE49-F238E27FC236}">
                <a16:creationId xmlns:a16="http://schemas.microsoft.com/office/drawing/2014/main" id="{015BF13A-7818-4CF5-9915-2D6B4BD37F30}"/>
              </a:ext>
            </a:extLst>
          </p:cNvPr>
          <p:cNvSpPr txBox="1"/>
          <p:nvPr/>
        </p:nvSpPr>
        <p:spPr>
          <a:xfrm>
            <a:off x="7325960" y="4899099"/>
            <a:ext cx="2729069" cy="307777"/>
          </a:xfrm>
          <a:prstGeom prst="rect">
            <a:avLst/>
          </a:prstGeom>
          <a:noFill/>
        </p:spPr>
        <p:txBody>
          <a:bodyPr wrap="square">
            <a:spAutoFit/>
          </a:bodyPr>
          <a:lstStyle/>
          <a:p>
            <a:pPr algn="ctr"/>
            <a:r>
              <a:rPr lang="zh-CN" altLang="en-US" sz="1400" kern="100">
                <a:latin typeface="+mn-ea"/>
              </a:rPr>
              <a:t>各区域房源数量柱状图</a:t>
            </a:r>
            <a:endParaRPr lang="zh-CN" altLang="en-US" sz="1400">
              <a:latin typeface="+mn-ea"/>
            </a:endParaRPr>
          </a:p>
        </p:txBody>
      </p:sp>
    </p:spTree>
    <p:extLst>
      <p:ext uri="{BB962C8B-B14F-4D97-AF65-F5344CB8AC3E}">
        <p14:creationId xmlns:p14="http://schemas.microsoft.com/office/powerpoint/2010/main" val="406593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E5BAEF-69F6-40E2-9DD5-E25B9B23CF6A}"/>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airbnb</a:t>
            </a:r>
            <a:r>
              <a:rPr lang="zh-CN" altLang="en-US" sz="2800" b="1">
                <a:latin typeface="黑体" panose="02010609060101010101" pitchFamily="49" charset="-122"/>
                <a:ea typeface="黑体" panose="02010609060101010101" pitchFamily="49" charset="-122"/>
              </a:rPr>
              <a:t>房源主题挖掘</a:t>
            </a:r>
          </a:p>
        </p:txBody>
      </p:sp>
      <p:sp>
        <p:nvSpPr>
          <p:cNvPr id="9" name="文本框 8">
            <a:extLst>
              <a:ext uri="{FF2B5EF4-FFF2-40B4-BE49-F238E27FC236}">
                <a16:creationId xmlns:a16="http://schemas.microsoft.com/office/drawing/2014/main" id="{F134CCCF-84E7-4E21-BA57-21D547F18926}"/>
              </a:ext>
            </a:extLst>
          </p:cNvPr>
          <p:cNvSpPr txBox="1"/>
          <p:nvPr/>
        </p:nvSpPr>
        <p:spPr>
          <a:xfrm>
            <a:off x="4322499" y="511052"/>
            <a:ext cx="7388071" cy="830997"/>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之前下载了关于这</a:t>
            </a:r>
            <a:r>
              <a:rPr lang="en-US" altLang="zh-CN" sz="1600">
                <a:latin typeface="楷体" panose="02010609060101010101" pitchFamily="49" charset="-122"/>
                <a:ea typeface="楷体" panose="02010609060101010101" pitchFamily="49" charset="-122"/>
              </a:rPr>
              <a:t>6455</a:t>
            </a:r>
            <a:r>
              <a:rPr lang="zh-CN" altLang="en-US" sz="1600">
                <a:latin typeface="楷体" panose="02010609060101010101" pitchFamily="49" charset="-122"/>
                <a:ea typeface="楷体" panose="02010609060101010101" pitchFamily="49" charset="-122"/>
              </a:rPr>
              <a:t>个房源的</a:t>
            </a:r>
            <a:r>
              <a:rPr lang="en-US" altLang="zh-CN" sz="1600">
                <a:latin typeface="楷体" panose="02010609060101010101" pitchFamily="49" charset="-122"/>
                <a:ea typeface="楷体" panose="02010609060101010101" pitchFamily="49" charset="-122"/>
              </a:rPr>
              <a:t>328859</a:t>
            </a:r>
            <a:r>
              <a:rPr lang="zh-CN" altLang="en-US" sz="1600">
                <a:latin typeface="楷体" panose="02010609060101010101" pitchFamily="49" charset="-122"/>
                <a:ea typeface="楷体" panose="02010609060101010101" pitchFamily="49" charset="-122"/>
              </a:rPr>
              <a:t>（近</a:t>
            </a:r>
            <a:r>
              <a:rPr lang="en-US" altLang="zh-CN" sz="1600">
                <a:latin typeface="楷体" panose="02010609060101010101" pitchFamily="49" charset="-122"/>
                <a:ea typeface="楷体" panose="02010609060101010101" pitchFamily="49" charset="-122"/>
              </a:rPr>
              <a:t>33w</a:t>
            </a:r>
            <a:r>
              <a:rPr lang="zh-CN" altLang="en-US" sz="1600">
                <a:latin typeface="楷体" panose="02010609060101010101" pitchFamily="49" charset="-122"/>
                <a:ea typeface="楷体" panose="02010609060101010101" pitchFamily="49" charset="-122"/>
              </a:rPr>
              <a:t>）条评论，使用</a:t>
            </a:r>
            <a:r>
              <a:rPr lang="en-US" altLang="zh-CN" sz="1600">
                <a:latin typeface="楷体" panose="02010609060101010101" pitchFamily="49" charset="-122"/>
                <a:ea typeface="楷体" panose="02010609060101010101" pitchFamily="49" charset="-122"/>
              </a:rPr>
              <a:t>lda</a:t>
            </a:r>
            <a:r>
              <a:rPr lang="zh-CN" altLang="en-US" sz="1600">
                <a:latin typeface="楷体" panose="02010609060101010101" pitchFamily="49" charset="-122"/>
                <a:ea typeface="楷体" panose="02010609060101010101" pitchFamily="49" charset="-122"/>
              </a:rPr>
              <a:t>模型进行主题挖掘，结果如下。可以看到挖掘出的</a:t>
            </a:r>
            <a:r>
              <a:rPr lang="en-US" altLang="zh-CN" sz="1600">
                <a:latin typeface="楷体" panose="02010609060101010101" pitchFamily="49" charset="-122"/>
                <a:ea typeface="楷体" panose="02010609060101010101" pitchFamily="49" charset="-122"/>
              </a:rPr>
              <a:t>6</a:t>
            </a:r>
            <a:r>
              <a:rPr lang="zh-CN" altLang="en-US" sz="1600">
                <a:latin typeface="楷体" panose="02010609060101010101" pitchFamily="49" charset="-122"/>
                <a:ea typeface="楷体" panose="02010609060101010101" pitchFamily="49" charset="-122"/>
              </a:rPr>
              <a:t>个主题基本甚至说全部都是正面的、积极的形容词，说明</a:t>
            </a:r>
            <a:r>
              <a:rPr lang="zh-CN" altLang="en-US" sz="1600">
                <a:solidFill>
                  <a:srgbClr val="FF0000"/>
                </a:solidFill>
                <a:latin typeface="楷体" panose="02010609060101010101" pitchFamily="49" charset="-122"/>
                <a:ea typeface="楷体" panose="02010609060101010101" pitchFamily="49" charset="-122"/>
              </a:rPr>
              <a:t>爱彼迎上的房源质量不错</a:t>
            </a:r>
            <a:r>
              <a:rPr lang="zh-CN" altLang="en-US" sz="1600">
                <a:latin typeface="楷体" panose="02010609060101010101" pitchFamily="49" charset="-122"/>
                <a:ea typeface="楷体" panose="02010609060101010101" pitchFamily="49" charset="-122"/>
              </a:rPr>
              <a:t>。</a:t>
            </a:r>
          </a:p>
        </p:txBody>
      </p:sp>
      <p:pic>
        <p:nvPicPr>
          <p:cNvPr id="13" name="图片 12">
            <a:extLst>
              <a:ext uri="{FF2B5EF4-FFF2-40B4-BE49-F238E27FC236}">
                <a16:creationId xmlns:a16="http://schemas.microsoft.com/office/drawing/2014/main" id="{22BF7DD1-FD12-4A14-AA23-AAE34456C4FC}"/>
              </a:ext>
            </a:extLst>
          </p:cNvPr>
          <p:cNvPicPr>
            <a:picLocks noChangeAspect="1"/>
          </p:cNvPicPr>
          <p:nvPr/>
        </p:nvPicPr>
        <p:blipFill>
          <a:blip r:embed="rId2"/>
          <a:stretch>
            <a:fillRect/>
          </a:stretch>
        </p:blipFill>
        <p:spPr>
          <a:xfrm>
            <a:off x="0" y="5486248"/>
            <a:ext cx="12192000" cy="1030970"/>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1B3B322C-4C0B-44A0-969F-0D83D9D47A19}"/>
              </a:ext>
            </a:extLst>
          </p:cNvPr>
          <p:cNvPicPr>
            <a:picLocks noChangeAspect="1"/>
          </p:cNvPicPr>
          <p:nvPr/>
        </p:nvPicPr>
        <p:blipFill>
          <a:blip r:embed="rId3"/>
          <a:stretch>
            <a:fillRect/>
          </a:stretch>
        </p:blipFill>
        <p:spPr>
          <a:xfrm>
            <a:off x="4322499" y="1698310"/>
            <a:ext cx="6166368" cy="3431676"/>
          </a:xfrm>
          <a:prstGeom prst="rect">
            <a:avLst/>
          </a:prstGeom>
        </p:spPr>
      </p:pic>
      <p:pic>
        <p:nvPicPr>
          <p:cNvPr id="17" name="图片 16">
            <a:extLst>
              <a:ext uri="{FF2B5EF4-FFF2-40B4-BE49-F238E27FC236}">
                <a16:creationId xmlns:a16="http://schemas.microsoft.com/office/drawing/2014/main" id="{4C247515-9C30-4CFF-A9B0-90230CE11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82636"/>
            <a:ext cx="3518189" cy="4397737"/>
          </a:xfrm>
          <a:prstGeom prst="rect">
            <a:avLst/>
          </a:prstGeom>
        </p:spPr>
      </p:pic>
    </p:spTree>
    <p:extLst>
      <p:ext uri="{BB962C8B-B14F-4D97-AF65-F5344CB8AC3E}">
        <p14:creationId xmlns:p14="http://schemas.microsoft.com/office/powerpoint/2010/main" val="31470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71362A-8A6F-481E-82A2-515E3FDE8308}"/>
              </a:ext>
            </a:extLst>
          </p:cNvPr>
          <p:cNvSpPr txBox="1"/>
          <p:nvPr/>
        </p:nvSpPr>
        <p:spPr>
          <a:xfrm>
            <a:off x="4438834" y="1805579"/>
            <a:ext cx="3329127" cy="584775"/>
          </a:xfrm>
          <a:prstGeom prst="rect">
            <a:avLst/>
          </a:prstGeom>
          <a:noFill/>
        </p:spPr>
        <p:txBody>
          <a:bodyPr wrap="square" rtlCol="0">
            <a:spAutoFit/>
          </a:bodyPr>
          <a:lstStyle/>
          <a:p>
            <a:r>
              <a:rPr lang="zh-CN" altLang="en-US" sz="3200" b="1">
                <a:latin typeface="黑体" panose="02010609060101010101" pitchFamily="49" charset="-122"/>
                <a:ea typeface="黑体" panose="02010609060101010101" pitchFamily="49" charset="-122"/>
              </a:rPr>
              <a:t>第一章 初识数据</a:t>
            </a:r>
          </a:p>
        </p:txBody>
      </p:sp>
      <p:sp>
        <p:nvSpPr>
          <p:cNvPr id="5" name="文本框 4">
            <a:extLst>
              <a:ext uri="{FF2B5EF4-FFF2-40B4-BE49-F238E27FC236}">
                <a16:creationId xmlns:a16="http://schemas.microsoft.com/office/drawing/2014/main" id="{6BF05F29-1C0D-475F-93D4-0C97FB5558F6}"/>
              </a:ext>
            </a:extLst>
          </p:cNvPr>
          <p:cNvSpPr txBox="1"/>
          <p:nvPr/>
        </p:nvSpPr>
        <p:spPr>
          <a:xfrm>
            <a:off x="4438834" y="2726926"/>
            <a:ext cx="3329127" cy="584775"/>
          </a:xfrm>
          <a:prstGeom prst="rect">
            <a:avLst/>
          </a:prstGeom>
          <a:noFill/>
        </p:spPr>
        <p:txBody>
          <a:bodyPr wrap="square" rtlCol="0">
            <a:spAutoFit/>
          </a:bodyPr>
          <a:lstStyle/>
          <a:p>
            <a:r>
              <a:rPr lang="zh-CN" altLang="en-US" sz="3200" b="1">
                <a:latin typeface="黑体" panose="02010609060101010101" pitchFamily="49" charset="-122"/>
                <a:ea typeface="黑体" panose="02010609060101010101" pitchFamily="49" charset="-122"/>
              </a:rPr>
              <a:t>第二章 数据分析</a:t>
            </a:r>
          </a:p>
        </p:txBody>
      </p:sp>
      <p:sp>
        <p:nvSpPr>
          <p:cNvPr id="6" name="文本框 5">
            <a:extLst>
              <a:ext uri="{FF2B5EF4-FFF2-40B4-BE49-F238E27FC236}">
                <a16:creationId xmlns:a16="http://schemas.microsoft.com/office/drawing/2014/main" id="{1B50AA9A-4E33-45CB-96AE-4C5118053387}"/>
              </a:ext>
            </a:extLst>
          </p:cNvPr>
          <p:cNvSpPr txBox="1"/>
          <p:nvPr/>
        </p:nvSpPr>
        <p:spPr>
          <a:xfrm>
            <a:off x="4438833" y="3648273"/>
            <a:ext cx="3329127" cy="584775"/>
          </a:xfrm>
          <a:prstGeom prst="rect">
            <a:avLst/>
          </a:prstGeom>
          <a:noFill/>
        </p:spPr>
        <p:txBody>
          <a:bodyPr wrap="square" rtlCol="0">
            <a:spAutoFit/>
          </a:bodyPr>
          <a:lstStyle/>
          <a:p>
            <a:r>
              <a:rPr lang="zh-CN" altLang="en-US" sz="3200" b="1">
                <a:latin typeface="黑体" panose="02010609060101010101" pitchFamily="49" charset="-122"/>
                <a:ea typeface="黑体" panose="02010609060101010101" pitchFamily="49" charset="-122"/>
              </a:rPr>
              <a:t>第三章 选址算法</a:t>
            </a:r>
          </a:p>
        </p:txBody>
      </p:sp>
      <p:sp>
        <p:nvSpPr>
          <p:cNvPr id="7" name="文本框 6">
            <a:extLst>
              <a:ext uri="{FF2B5EF4-FFF2-40B4-BE49-F238E27FC236}">
                <a16:creationId xmlns:a16="http://schemas.microsoft.com/office/drawing/2014/main" id="{BE3457B0-1C92-4F98-80B7-6B1ED360A6EC}"/>
              </a:ext>
            </a:extLst>
          </p:cNvPr>
          <p:cNvSpPr txBox="1"/>
          <p:nvPr/>
        </p:nvSpPr>
        <p:spPr>
          <a:xfrm>
            <a:off x="4438833" y="4569620"/>
            <a:ext cx="3329127" cy="584775"/>
          </a:xfrm>
          <a:prstGeom prst="rect">
            <a:avLst/>
          </a:prstGeom>
          <a:noFill/>
        </p:spPr>
        <p:txBody>
          <a:bodyPr wrap="square" rtlCol="0">
            <a:spAutoFit/>
          </a:bodyPr>
          <a:lstStyle/>
          <a:p>
            <a:r>
              <a:rPr lang="zh-CN" altLang="en-US" sz="3200" b="1">
                <a:latin typeface="黑体" panose="02010609060101010101" pitchFamily="49" charset="-122"/>
                <a:ea typeface="黑体" panose="02010609060101010101" pitchFamily="49" charset="-122"/>
              </a:rPr>
              <a:t>第四章 未来展望</a:t>
            </a:r>
          </a:p>
        </p:txBody>
      </p:sp>
      <p:sp>
        <p:nvSpPr>
          <p:cNvPr id="8" name="文本框 7">
            <a:extLst>
              <a:ext uri="{FF2B5EF4-FFF2-40B4-BE49-F238E27FC236}">
                <a16:creationId xmlns:a16="http://schemas.microsoft.com/office/drawing/2014/main" id="{F8D85062-63E6-44D8-89E9-6236BB99D40F}"/>
              </a:ext>
            </a:extLst>
          </p:cNvPr>
          <p:cNvSpPr txBox="1"/>
          <p:nvPr/>
        </p:nvSpPr>
        <p:spPr>
          <a:xfrm>
            <a:off x="5490838" y="699566"/>
            <a:ext cx="1405632" cy="769441"/>
          </a:xfrm>
          <a:prstGeom prst="rect">
            <a:avLst/>
          </a:prstGeom>
          <a:noFill/>
        </p:spPr>
        <p:txBody>
          <a:bodyPr wrap="square" rtlCol="0">
            <a:spAutoFit/>
          </a:bodyPr>
          <a:lstStyle/>
          <a:p>
            <a:r>
              <a:rPr lang="zh-CN" altLang="en-US" sz="4400" b="1">
                <a:latin typeface="黑体" panose="02010609060101010101" pitchFamily="49" charset="-122"/>
                <a:ea typeface="黑体" panose="02010609060101010101" pitchFamily="49" charset="-122"/>
              </a:rPr>
              <a:t>目录</a:t>
            </a:r>
          </a:p>
        </p:txBody>
      </p:sp>
    </p:spTree>
    <p:extLst>
      <p:ext uri="{BB962C8B-B14F-4D97-AF65-F5344CB8AC3E}">
        <p14:creationId xmlns:p14="http://schemas.microsoft.com/office/powerpoint/2010/main" val="1903014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031706D-0550-4D2F-8A08-48B9E3EEB7B5}"/>
              </a:ext>
            </a:extLst>
          </p:cNvPr>
          <p:cNvSpPr txBox="1"/>
          <p:nvPr/>
        </p:nvSpPr>
        <p:spPr>
          <a:xfrm>
            <a:off x="3841811" y="2721114"/>
            <a:ext cx="4508378" cy="707886"/>
          </a:xfrm>
          <a:prstGeom prst="rect">
            <a:avLst/>
          </a:prstGeom>
          <a:noFill/>
        </p:spPr>
        <p:txBody>
          <a:bodyPr wrap="square" rtlCol="0">
            <a:spAutoFit/>
          </a:bodyPr>
          <a:lstStyle/>
          <a:p>
            <a:r>
              <a:rPr lang="zh-CN" altLang="en-US" sz="4000" b="1">
                <a:latin typeface="黑体" panose="02010609060101010101" pitchFamily="49" charset="-122"/>
                <a:ea typeface="黑体" panose="02010609060101010101" pitchFamily="49" charset="-122"/>
              </a:rPr>
              <a:t>第三章 选址算法</a:t>
            </a:r>
          </a:p>
        </p:txBody>
      </p:sp>
    </p:spTree>
    <p:extLst>
      <p:ext uri="{BB962C8B-B14F-4D97-AF65-F5344CB8AC3E}">
        <p14:creationId xmlns:p14="http://schemas.microsoft.com/office/powerpoint/2010/main" val="143404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D448CE-7927-4CAF-8A68-7C32D4C1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567" y="163079"/>
            <a:ext cx="9238361" cy="65318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文本框 4">
            <a:extLst>
              <a:ext uri="{FF2B5EF4-FFF2-40B4-BE49-F238E27FC236}">
                <a16:creationId xmlns:a16="http://schemas.microsoft.com/office/drawing/2014/main" id="{86AAF88A-0C59-4941-AEE2-3615145AAA96}"/>
              </a:ext>
            </a:extLst>
          </p:cNvPr>
          <p:cNvSpPr txBox="1"/>
          <p:nvPr/>
        </p:nvSpPr>
        <p:spPr>
          <a:xfrm>
            <a:off x="0" y="0"/>
            <a:ext cx="2379216"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算法流程</a:t>
            </a:r>
          </a:p>
        </p:txBody>
      </p:sp>
    </p:spTree>
    <p:extLst>
      <p:ext uri="{BB962C8B-B14F-4D97-AF65-F5344CB8AC3E}">
        <p14:creationId xmlns:p14="http://schemas.microsoft.com/office/powerpoint/2010/main" val="581315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379216"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剔除危险区域</a:t>
            </a:r>
          </a:p>
        </p:txBody>
      </p:sp>
      <p:pic>
        <p:nvPicPr>
          <p:cNvPr id="7" name="图片 6">
            <a:extLst>
              <a:ext uri="{FF2B5EF4-FFF2-40B4-BE49-F238E27FC236}">
                <a16:creationId xmlns:a16="http://schemas.microsoft.com/office/drawing/2014/main" id="{44373FB3-DEB9-4A63-9B25-9AE20FC913CC}"/>
              </a:ext>
            </a:extLst>
          </p:cNvPr>
          <p:cNvPicPr>
            <a:picLocks noChangeAspect="1"/>
          </p:cNvPicPr>
          <p:nvPr/>
        </p:nvPicPr>
        <p:blipFill>
          <a:blip r:embed="rId2"/>
          <a:stretch>
            <a:fillRect/>
          </a:stretch>
        </p:blipFill>
        <p:spPr>
          <a:xfrm>
            <a:off x="210754" y="736847"/>
            <a:ext cx="4911967" cy="5548544"/>
          </a:xfrm>
          <a:prstGeom prst="rect">
            <a:avLst/>
          </a:prstGeom>
          <a:ln>
            <a:noFill/>
          </a:ln>
          <a:effectLst>
            <a:outerShdw blurRad="190500" algn="tl" rotWithShape="0">
              <a:srgbClr val="000000">
                <a:alpha val="70000"/>
              </a:srgbClr>
            </a:outerShdw>
          </a:effectLst>
        </p:spPr>
      </p:pic>
      <p:sp>
        <p:nvSpPr>
          <p:cNvPr id="8" name="文本框 7">
            <a:extLst>
              <a:ext uri="{FF2B5EF4-FFF2-40B4-BE49-F238E27FC236}">
                <a16:creationId xmlns:a16="http://schemas.microsoft.com/office/drawing/2014/main" id="{345D5B0D-AEBB-4A50-A6E1-5385E590ACFE}"/>
              </a:ext>
            </a:extLst>
          </p:cNvPr>
          <p:cNvSpPr txBox="1"/>
          <p:nvPr/>
        </p:nvSpPr>
        <p:spPr>
          <a:xfrm>
            <a:off x="5342508" y="736847"/>
            <a:ext cx="6438161" cy="3539430"/>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在生成危险系数的时候，为了让危险值更有说服力，我查询了了数据中</a:t>
            </a:r>
            <a:r>
              <a:rPr lang="en-US" altLang="zh-CN" sz="1600">
                <a:latin typeface="楷体" panose="02010609060101010101" pitchFamily="49" charset="-122"/>
                <a:ea typeface="楷体" panose="02010609060101010101" pitchFamily="49" charset="-122"/>
              </a:rPr>
              <a:t>9</a:t>
            </a:r>
            <a:r>
              <a:rPr lang="zh-CN" altLang="en-US" sz="1600">
                <a:latin typeface="楷体" panose="02010609060101010101" pitchFamily="49" charset="-122"/>
                <a:ea typeface="楷体" panose="02010609060101010101" pitchFamily="49" charset="-122"/>
              </a:rPr>
              <a:t>种犯罪类型的</a:t>
            </a:r>
            <a:r>
              <a:rPr lang="zh-CN" altLang="en-US" sz="1600">
                <a:solidFill>
                  <a:srgbClr val="FF0000"/>
                </a:solidFill>
                <a:latin typeface="楷体" panose="02010609060101010101" pitchFamily="49" charset="-122"/>
                <a:ea typeface="楷体" panose="02010609060101010101" pitchFamily="49" charset="-122"/>
              </a:rPr>
              <a:t>大致刑期，以其作为危险系数</a:t>
            </a:r>
            <a:r>
              <a:rPr lang="zh-CN" altLang="en-US" sz="1600">
                <a:latin typeface="楷体" panose="02010609060101010101" pitchFamily="49" charset="-122"/>
                <a:ea typeface="楷体" panose="02010609060101010101" pitchFamily="49" charset="-122"/>
              </a:rPr>
              <a:t>。同时考虑到每个案件哪怕类型相同但是程度也不一，所以采用</a:t>
            </a:r>
            <a:r>
              <a:rPr lang="zh-CN" altLang="en-US" sz="1600">
                <a:solidFill>
                  <a:srgbClr val="FF0000"/>
                </a:solidFill>
                <a:latin typeface="楷体" panose="02010609060101010101" pitchFamily="49" charset="-122"/>
                <a:ea typeface="楷体" panose="02010609060101010101" pitchFamily="49" charset="-122"/>
              </a:rPr>
              <a:t>随机数指定系数范围的形式来模拟这一变化</a:t>
            </a:r>
            <a:r>
              <a:rPr lang="zh-CN" altLang="en-US" sz="1600">
                <a:latin typeface="楷体" panose="02010609060101010101" pitchFamily="49" charset="-122"/>
                <a:ea typeface="楷体" panose="02010609060101010101" pitchFamily="49" charset="-122"/>
              </a:rPr>
              <a:t>。为了使系数更具说服力，我选择计算</a:t>
            </a:r>
            <a:r>
              <a:rPr lang="en-US" altLang="zh-CN" sz="1600">
                <a:solidFill>
                  <a:srgbClr val="FF0000"/>
                </a:solidFill>
                <a:latin typeface="楷体" panose="02010609060101010101" pitchFamily="49" charset="-122"/>
                <a:ea typeface="楷体" panose="02010609060101010101" pitchFamily="49" charset="-122"/>
              </a:rPr>
              <a:t>100</a:t>
            </a:r>
            <a:r>
              <a:rPr lang="zh-CN" altLang="en-US" sz="1600">
                <a:solidFill>
                  <a:srgbClr val="FF0000"/>
                </a:solidFill>
                <a:latin typeface="楷体" panose="02010609060101010101" pitchFamily="49" charset="-122"/>
                <a:ea typeface="楷体" panose="02010609060101010101" pitchFamily="49" charset="-122"/>
              </a:rPr>
              <a:t>次后的危险系数平均值</a:t>
            </a:r>
            <a:r>
              <a:rPr lang="zh-CN" altLang="en-US" sz="1600">
                <a:latin typeface="楷体" panose="02010609060101010101" pitchFamily="49" charset="-122"/>
                <a:ea typeface="楷体" panose="02010609060101010101" pitchFamily="49" charset="-122"/>
              </a:rPr>
              <a:t>为后续计算使用。值得注意的是，由于谋杀罪非常严重，所我将其系数设置为</a:t>
            </a:r>
            <a:r>
              <a:rPr lang="en-US" altLang="zh-CN" sz="1600">
                <a:latin typeface="楷体" panose="02010609060101010101" pitchFamily="49" charset="-122"/>
                <a:ea typeface="楷体" panose="02010609060101010101" pitchFamily="49" charset="-122"/>
              </a:rPr>
              <a:t>1000</a:t>
            </a:r>
            <a:r>
              <a:rPr lang="zh-CN" altLang="en-US" sz="1600">
                <a:latin typeface="楷体" panose="02010609060101010101" pitchFamily="49" charset="-122"/>
                <a:ea typeface="楷体" panose="02010609060101010101" pitchFamily="49" charset="-122"/>
              </a:rPr>
              <a:t>（很大）。</a:t>
            </a:r>
            <a:endParaRPr lang="en-US" altLang="zh-CN" sz="1600">
              <a:latin typeface="楷体" panose="02010609060101010101" pitchFamily="49" charset="-122"/>
              <a:ea typeface="楷体" panose="02010609060101010101" pitchFamily="49" charset="-122"/>
            </a:endParaRPr>
          </a:p>
          <a:p>
            <a:r>
              <a:rPr lang="zh-CN" altLang="en-US" sz="1600">
                <a:latin typeface="楷体" panose="02010609060101010101" pitchFamily="49" charset="-122"/>
                <a:ea typeface="楷体" panose="02010609060101010101" pitchFamily="49" charset="-122"/>
              </a:rPr>
              <a:t>更进一步考虑，游客不同的个人情况也会导致危险系数的不同。这里为了游客的个性化安全考虑，设置了三个个性化参数：性别、是否自驾游、是否携带贵重物品。这三个参数默认为</a:t>
            </a:r>
            <a:r>
              <a:rPr lang="en-US" altLang="zh-CN" sz="1600">
                <a:latin typeface="楷体" panose="02010609060101010101" pitchFamily="49" charset="-122"/>
                <a:ea typeface="楷体" panose="02010609060101010101" pitchFamily="49" charset="-122"/>
              </a:rPr>
              <a:t>1</a:t>
            </a:r>
            <a:r>
              <a:rPr lang="zh-CN" altLang="en-US" sz="1600">
                <a:latin typeface="楷体" panose="02010609060101010101" pitchFamily="49" charset="-122"/>
                <a:ea typeface="楷体" panose="02010609060101010101" pitchFamily="49" charset="-122"/>
              </a:rPr>
              <a:t>，既没有影响。但是，</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当游客为女性时，性虐待系数变为原来</a:t>
            </a:r>
            <a:r>
              <a:rPr lang="en-US" altLang="zh-CN" sz="1600">
                <a:latin typeface="楷体" panose="02010609060101010101" pitchFamily="49" charset="-122"/>
                <a:ea typeface="楷体" panose="02010609060101010101" pitchFamily="49" charset="-122"/>
              </a:rPr>
              <a:t>5</a:t>
            </a:r>
            <a:r>
              <a:rPr lang="zh-CN" altLang="en-US" sz="1600">
                <a:latin typeface="楷体" panose="02010609060101010101" pitchFamily="49" charset="-122"/>
                <a:ea typeface="楷体" panose="02010609060101010101" pitchFamily="49" charset="-122"/>
              </a:rPr>
              <a:t>倍</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当游客为自驾游时，汽车盗窃相关犯罪危险系数变为原来</a:t>
            </a:r>
            <a:r>
              <a:rPr lang="en-US" altLang="zh-CN" sz="1600">
                <a:latin typeface="楷体" panose="02010609060101010101" pitchFamily="49" charset="-122"/>
                <a:ea typeface="楷体" panose="02010609060101010101" pitchFamily="49" charset="-122"/>
              </a:rPr>
              <a:t>2</a:t>
            </a:r>
            <a:r>
              <a:rPr lang="zh-CN" altLang="en-US" sz="1600">
                <a:latin typeface="楷体" panose="02010609060101010101" pitchFamily="49" charset="-122"/>
                <a:ea typeface="楷体" panose="02010609060101010101" pitchFamily="49" charset="-122"/>
              </a:rPr>
              <a:t>倍</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当游客携带贵重物品时，盗窃、抢劫相关罪行危险系数变为原来</a:t>
            </a:r>
            <a:r>
              <a:rPr lang="en-US" altLang="zh-CN" sz="1600">
                <a:latin typeface="楷体" panose="02010609060101010101" pitchFamily="49" charset="-122"/>
                <a:ea typeface="楷体" panose="02010609060101010101" pitchFamily="49" charset="-122"/>
              </a:rPr>
              <a:t>1.5</a:t>
            </a:r>
            <a:r>
              <a:rPr lang="zh-CN" altLang="en-US" sz="1600">
                <a:latin typeface="楷体" panose="02010609060101010101" pitchFamily="49" charset="-122"/>
                <a:ea typeface="楷体" panose="02010609060101010101" pitchFamily="49" charset="-122"/>
              </a:rPr>
              <a:t>倍</a:t>
            </a:r>
            <a:endParaRPr lang="en-US" altLang="zh-CN" sz="1600">
              <a:latin typeface="楷体" panose="02010609060101010101" pitchFamily="49" charset="-122"/>
              <a:ea typeface="楷体" panose="02010609060101010101" pitchFamily="49" charset="-122"/>
            </a:endParaRPr>
          </a:p>
          <a:p>
            <a:r>
              <a:rPr lang="zh-CN" altLang="en-US" sz="1600">
                <a:latin typeface="楷体" panose="02010609060101010101" pitchFamily="49" charset="-122"/>
                <a:ea typeface="楷体" panose="02010609060101010101" pitchFamily="49" charset="-122"/>
              </a:rPr>
              <a:t>则危险值、危险率的计算公式如下：</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6D5897-52B6-44CB-8247-489B3D9E1506}"/>
                  </a:ext>
                </a:extLst>
              </p:cNvPr>
              <p:cNvSpPr txBox="1"/>
              <p:nvPr/>
            </p:nvSpPr>
            <p:spPr>
              <a:xfrm>
                <a:off x="5342508" y="4434396"/>
                <a:ext cx="5455328" cy="580287"/>
              </a:xfrm>
              <a:prstGeom prst="rect">
                <a:avLst/>
              </a:prstGeom>
              <a:noFill/>
            </p:spPr>
            <p:txBody>
              <a:bodyPr wrap="square" lIns="0" tIns="0" rIns="0" bIns="0" rtlCol="0">
                <a:spAutoFit/>
              </a:bodyPr>
              <a:lstStyle/>
              <a:p>
                <a:r>
                  <a:rPr lang="en-US" altLang="zh-CN" i="1">
                    <a:latin typeface="Cambria Math" panose="02040503050406030204" pitchFamily="18" charset="0"/>
                  </a:rPr>
                  <a:t>dangerous_value</a:t>
                </a:r>
                <a14:m>
                  <m:oMath xmlns:m="http://schemas.openxmlformats.org/officeDocument/2006/math">
                    <m:r>
                      <a:rPr lang="en-US" altLang="zh-CN" i="1">
                        <a:latin typeface="Cambria Math" panose="02040503050406030204" pitchFamily="18" charset="0"/>
                      </a:rPr>
                      <m:t>[</m:t>
                    </m:r>
                    <m:r>
                      <m:rPr>
                        <m:sty m:val="p"/>
                      </m:rPr>
                      <a:rPr lang="en-US" altLang="zh-CN" i="1">
                        <a:latin typeface="Cambria Math" panose="02040503050406030204" pitchFamily="18" charset="0"/>
                      </a:rPr>
                      <m:t>area</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𝑐</m:t>
                        </m:r>
                        <m:r>
                          <a:rPr lang="en-US" altLang="zh-CN" i="1">
                            <a:latin typeface="Cambria Math" panose="02040503050406030204" pitchFamily="18" charset="0"/>
                          </a:rPr>
                          <m:t>𝑟𝑖𝑚𝑒</m:t>
                        </m:r>
                      </m:sub>
                      <m:sup>
                        <m:r>
                          <a:rPr lang="en-US" altLang="zh-CN" i="1">
                            <a:latin typeface="Cambria Math" panose="02040503050406030204" pitchFamily="18" charset="0"/>
                          </a:rPr>
                          <m:t>𝑐𝑟𝑖𝑚𝑒𝑠𝐼𝑛𝐴𝑟𝑒𝑎</m:t>
                        </m:r>
                      </m:sup>
                      <m:e>
                        <m:r>
                          <a:rPr lang="en-US" altLang="zh-CN" i="1">
                            <a:latin typeface="Cambria Math" panose="02040503050406030204" pitchFamily="18" charset="0"/>
                          </a:rPr>
                          <m:t>𝑑𝑎𝑛𝑔𝑒𝑟𝑜𝑢𝑠</m:t>
                        </m:r>
                        <m:r>
                          <a:rPr lang="en-US" altLang="zh-CN" i="1">
                            <a:latin typeface="Cambria Math" panose="02040503050406030204" pitchFamily="18" charset="0"/>
                          </a:rPr>
                          <m:t>_</m:t>
                        </m:r>
                        <m:r>
                          <a:rPr lang="en-US" altLang="zh-CN" i="1">
                            <a:latin typeface="Cambria Math" panose="02040503050406030204" pitchFamily="18" charset="0"/>
                          </a:rPr>
                          <m:t>𝑐𝑜𝑒𝑓𝑓𝑖𝑐𝑖𝑒𝑛𝑡</m:t>
                        </m:r>
                        <m:r>
                          <a:rPr lang="en-US" altLang="zh-CN" i="1">
                            <a:latin typeface="Cambria Math" panose="02040503050406030204" pitchFamily="18" charset="0"/>
                          </a:rPr>
                          <m:t>[</m:t>
                        </m:r>
                        <m:r>
                          <a:rPr lang="en-US" altLang="zh-CN" i="1">
                            <a:latin typeface="Cambria Math" panose="02040503050406030204" pitchFamily="18" charset="0"/>
                          </a:rPr>
                          <m:t>𝑐𝑟𝑖𝑚𝑒</m:t>
                        </m:r>
                        <m:r>
                          <a:rPr lang="en-US" altLang="zh-CN" i="1">
                            <a:latin typeface="Cambria Math" panose="02040503050406030204" pitchFamily="18" charset="0"/>
                          </a:rPr>
                          <m:t>_</m:t>
                        </m:r>
                        <m:r>
                          <a:rPr lang="en-US" altLang="zh-CN" i="1">
                            <a:latin typeface="Cambria Math" panose="02040503050406030204" pitchFamily="18" charset="0"/>
                          </a:rPr>
                          <m:t>𝑡𝑦𝑝𝑒</m:t>
                        </m:r>
                        <m:r>
                          <a:rPr lang="en-US" altLang="zh-CN" i="1">
                            <a:latin typeface="Cambria Math" panose="02040503050406030204" pitchFamily="18" charset="0"/>
                          </a:rPr>
                          <m:t>]</m:t>
                        </m:r>
                      </m:e>
                    </m:nary>
                  </m:oMath>
                </a14:m>
                <a:endParaRPr lang="zh-CN" altLang="en-US" i="1">
                  <a:latin typeface="Cambria Math" panose="02040503050406030204" pitchFamily="18" charset="0"/>
                </a:endParaRPr>
              </a:p>
            </p:txBody>
          </p:sp>
        </mc:Choice>
        <mc:Fallback xmlns="">
          <p:sp>
            <p:nvSpPr>
              <p:cNvPr id="10" name="文本框 9">
                <a:extLst>
                  <a:ext uri="{FF2B5EF4-FFF2-40B4-BE49-F238E27FC236}">
                    <a16:creationId xmlns:a16="http://schemas.microsoft.com/office/drawing/2014/main" id="{596D5897-52B6-44CB-8247-489B3D9E1506}"/>
                  </a:ext>
                </a:extLst>
              </p:cNvPr>
              <p:cNvSpPr txBox="1">
                <a:spLocks noRot="1" noChangeAspect="1" noMove="1" noResize="1" noEditPoints="1" noAdjustHandles="1" noChangeArrowheads="1" noChangeShapeType="1" noTextEdit="1"/>
              </p:cNvSpPr>
              <p:nvPr/>
            </p:nvSpPr>
            <p:spPr>
              <a:xfrm>
                <a:off x="5342508" y="4434396"/>
                <a:ext cx="5455328" cy="580287"/>
              </a:xfrm>
              <a:prstGeom prst="rect">
                <a:avLst/>
              </a:prstGeom>
              <a:blipFill>
                <a:blip r:embed="rId3"/>
                <a:stretch>
                  <a:fillRect l="-7821" t="-31250" b="-1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6D7130A-73A3-46B1-B8C6-E98419457B28}"/>
                  </a:ext>
                </a:extLst>
              </p:cNvPr>
              <p:cNvSpPr txBox="1"/>
              <p:nvPr/>
            </p:nvSpPr>
            <p:spPr>
              <a:xfrm>
                <a:off x="5342508" y="5172802"/>
                <a:ext cx="5455328" cy="777200"/>
              </a:xfrm>
              <a:prstGeom prst="rect">
                <a:avLst/>
              </a:prstGeom>
              <a:noFill/>
            </p:spPr>
            <p:txBody>
              <a:bodyPr wrap="square" lIns="0" tIns="0" rIns="0" bIns="0" rtlCol="0">
                <a:spAutoFit/>
              </a:bodyPr>
              <a:lstStyle/>
              <a:p>
                <a:r>
                  <a:rPr lang="en-US" altLang="zh-CN" i="1">
                    <a:latin typeface="Cambria Math" panose="02040503050406030204" pitchFamily="18" charset="0"/>
                  </a:rPr>
                  <a:t>dangerous_rate </a:t>
                </a:r>
                <a14:m>
                  <m:oMath xmlns:m="http://schemas.openxmlformats.org/officeDocument/2006/math">
                    <m:r>
                      <a:rPr lang="en-US" altLang="zh-CN" i="1">
                        <a:latin typeface="Cambria Math" panose="02040503050406030204" pitchFamily="18" charset="0"/>
                      </a:rPr>
                      <m:t>[</m:t>
                    </m:r>
                    <m:r>
                      <m:rPr>
                        <m:sty m:val="p"/>
                      </m:rPr>
                      <a:rPr lang="en-US" altLang="zh-CN" i="1">
                        <a:latin typeface="Cambria Math" panose="02040503050406030204" pitchFamily="18" charset="0"/>
                      </a:rPr>
                      <m:t>area</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𝑐</m:t>
                            </m:r>
                            <m:r>
                              <a:rPr lang="en-US" altLang="zh-CN" i="1">
                                <a:latin typeface="Cambria Math" panose="02040503050406030204" pitchFamily="18" charset="0"/>
                              </a:rPr>
                              <m:t>𝑟𝑖𝑚𝑒</m:t>
                            </m:r>
                          </m:sub>
                          <m:sup>
                            <m:r>
                              <a:rPr lang="en-US" altLang="zh-CN" i="1">
                                <a:latin typeface="Cambria Math" panose="02040503050406030204" pitchFamily="18" charset="0"/>
                              </a:rPr>
                              <m:t>𝑐𝑟𝑖𝑚𝑒𝑠𝐼𝑛𝐴𝑟𝑒𝑎</m:t>
                            </m:r>
                          </m:sup>
                          <m:e>
                            <m:r>
                              <a:rPr lang="en-US" altLang="zh-CN" i="1">
                                <a:latin typeface="Cambria Math" panose="02040503050406030204" pitchFamily="18" charset="0"/>
                              </a:rPr>
                              <m:t>𝑑𝑎𝑛𝑔𝑒𝑟𝑜𝑢𝑠</m:t>
                            </m:r>
                            <m:r>
                              <a:rPr lang="en-US" altLang="zh-CN" i="1">
                                <a:latin typeface="Cambria Math" panose="02040503050406030204" pitchFamily="18" charset="0"/>
                              </a:rPr>
                              <m:t>_</m:t>
                            </m:r>
                            <m:r>
                              <a:rPr lang="en-US" altLang="zh-CN" i="1">
                                <a:latin typeface="Cambria Math" panose="02040503050406030204" pitchFamily="18" charset="0"/>
                              </a:rPr>
                              <m:t>𝑐𝑜𝑒𝑓𝑓𝑖𝑐𝑖𝑒𝑛𝑡</m:t>
                            </m:r>
                            <m:r>
                              <a:rPr lang="en-US" altLang="zh-CN" i="1">
                                <a:latin typeface="Cambria Math" panose="02040503050406030204" pitchFamily="18" charset="0"/>
                              </a:rPr>
                              <m:t>[</m:t>
                            </m:r>
                            <m:r>
                              <a:rPr lang="en-US" altLang="zh-CN" i="1">
                                <a:latin typeface="Cambria Math" panose="02040503050406030204" pitchFamily="18" charset="0"/>
                              </a:rPr>
                              <m:t>𝑐𝑟𝑖𝑚𝑒</m:t>
                            </m:r>
                            <m:r>
                              <a:rPr lang="en-US" altLang="zh-CN" i="1">
                                <a:latin typeface="Cambria Math" panose="02040503050406030204" pitchFamily="18" charset="0"/>
                              </a:rPr>
                              <m:t>_</m:t>
                            </m:r>
                            <m:r>
                              <a:rPr lang="en-US" altLang="zh-CN" i="1">
                                <a:latin typeface="Cambria Math" panose="02040503050406030204" pitchFamily="18" charset="0"/>
                              </a:rPr>
                              <m:t>𝑡𝑦𝑝𝑒</m:t>
                            </m:r>
                            <m:r>
                              <a:rPr lang="en-US" altLang="zh-CN" i="1">
                                <a:latin typeface="Cambria Math" panose="02040503050406030204" pitchFamily="18" charset="0"/>
                              </a:rPr>
                              <m:t>]</m:t>
                            </m:r>
                          </m:e>
                        </m:nary>
                      </m:num>
                      <m:den>
                        <m:r>
                          <a:rPr lang="en-US" altLang="zh-CN" b="0" i="1" smtClean="0">
                            <a:latin typeface="Cambria Math" panose="02040503050406030204" pitchFamily="18" charset="0"/>
                          </a:rPr>
                          <m:t>𝑛𝑢𝑚</m:t>
                        </m:r>
                        <m:r>
                          <a:rPr lang="en-US" altLang="zh-CN" b="0" i="1" smtClean="0">
                            <a:latin typeface="Cambria Math" panose="02040503050406030204" pitchFamily="18" charset="0"/>
                          </a:rPr>
                          <m:t>(</m:t>
                        </m:r>
                        <m:r>
                          <a:rPr lang="en-US" altLang="zh-CN" b="0" i="1" smtClean="0">
                            <a:latin typeface="Cambria Math" panose="02040503050406030204" pitchFamily="18" charset="0"/>
                          </a:rPr>
                          <m:t>𝑐𝑟𝑖𝑚𝑒𝑠𝐼𝑛𝐴𝑟𝑒𝑎</m:t>
                        </m:r>
                        <m:r>
                          <a:rPr lang="en-US" altLang="zh-CN" b="0" i="1" smtClean="0">
                            <a:latin typeface="Cambria Math" panose="02040503050406030204" pitchFamily="18" charset="0"/>
                          </a:rPr>
                          <m:t>)</m:t>
                        </m:r>
                      </m:den>
                    </m:f>
                  </m:oMath>
                </a14:m>
                <a:endParaRPr lang="zh-CN" altLang="en-US" i="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86D7130A-73A3-46B1-B8C6-E98419457B28}"/>
                  </a:ext>
                </a:extLst>
              </p:cNvPr>
              <p:cNvSpPr txBox="1">
                <a:spLocks noRot="1" noChangeAspect="1" noMove="1" noResize="1" noEditPoints="1" noAdjustHandles="1" noChangeArrowheads="1" noChangeShapeType="1" noTextEdit="1"/>
              </p:cNvSpPr>
              <p:nvPr/>
            </p:nvSpPr>
            <p:spPr>
              <a:xfrm>
                <a:off x="5342508" y="5172802"/>
                <a:ext cx="5455328" cy="777200"/>
              </a:xfrm>
              <a:prstGeom prst="rect">
                <a:avLst/>
              </a:prstGeom>
              <a:blipFill>
                <a:blip r:embed="rId4"/>
                <a:stretch>
                  <a:fillRect l="-2570" t="-110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901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379216"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剔除危险区域</a:t>
            </a:r>
          </a:p>
        </p:txBody>
      </p:sp>
      <p:pic>
        <p:nvPicPr>
          <p:cNvPr id="4" name="图片 3">
            <a:extLst>
              <a:ext uri="{FF2B5EF4-FFF2-40B4-BE49-F238E27FC236}">
                <a16:creationId xmlns:a16="http://schemas.microsoft.com/office/drawing/2014/main" id="{52857A05-0395-4461-9CC2-E640E754C0BB}"/>
              </a:ext>
            </a:extLst>
          </p:cNvPr>
          <p:cNvPicPr>
            <a:picLocks noChangeAspect="1"/>
          </p:cNvPicPr>
          <p:nvPr/>
        </p:nvPicPr>
        <p:blipFill rotWithShape="1">
          <a:blip r:embed="rId2">
            <a:extLst>
              <a:ext uri="{28A0092B-C50C-407E-A947-70E740481C1C}">
                <a14:useLocalDpi xmlns:a14="http://schemas.microsoft.com/office/drawing/2010/main" val="0"/>
              </a:ext>
            </a:extLst>
          </a:blip>
          <a:srcRect l="13248" t="8283" r="15302" b="2923"/>
          <a:stretch/>
        </p:blipFill>
        <p:spPr>
          <a:xfrm>
            <a:off x="7048869" y="1235775"/>
            <a:ext cx="4181383" cy="3897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5B9CD0D5-0E66-4E55-ACC3-85E6AC836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03" y="989860"/>
            <a:ext cx="5852172" cy="4389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文本框 8">
            <a:extLst>
              <a:ext uri="{FF2B5EF4-FFF2-40B4-BE49-F238E27FC236}">
                <a16:creationId xmlns:a16="http://schemas.microsoft.com/office/drawing/2014/main" id="{9E56AF64-1475-4316-A29A-F62AC9949896}"/>
              </a:ext>
            </a:extLst>
          </p:cNvPr>
          <p:cNvSpPr txBox="1"/>
          <p:nvPr/>
        </p:nvSpPr>
        <p:spPr>
          <a:xfrm>
            <a:off x="325516" y="5534561"/>
            <a:ext cx="6143346" cy="1323439"/>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危险值高说明这个区域发生的犯罪事件多或者发生的犯罪事件较为严重。如果仅仅危险值低，也不一定真的安全。例如，</a:t>
            </a:r>
            <a:r>
              <a:rPr lang="en-US" altLang="zh-CN" sz="1600">
                <a:latin typeface="楷体" panose="02010609060101010101" pitchFamily="49" charset="-122"/>
                <a:ea typeface="楷体" panose="02010609060101010101" pitchFamily="49" charset="-122"/>
              </a:rPr>
              <a:t>13</a:t>
            </a:r>
            <a:r>
              <a:rPr lang="zh-CN" altLang="en-US" sz="1600">
                <a:latin typeface="楷体" panose="02010609060101010101" pitchFamily="49" charset="-122"/>
                <a:ea typeface="楷体" panose="02010609060101010101" pitchFamily="49" charset="-122"/>
              </a:rPr>
              <a:t>好区域危险值很低，但是危险率很高，说明这里发生的案件都是危险系数很高的案件。</a:t>
            </a:r>
            <a:r>
              <a:rPr lang="zh-CN" altLang="en-US" sz="1600">
                <a:solidFill>
                  <a:srgbClr val="FF0000"/>
                </a:solidFill>
                <a:latin typeface="楷体" panose="02010609060101010101" pitchFamily="49" charset="-122"/>
                <a:ea typeface="楷体" panose="02010609060101010101" pitchFamily="49" charset="-122"/>
              </a:rPr>
              <a:t>所以必须危险值和危险率都低于安全阈值我才认为这个区域是适合居住的。</a:t>
            </a:r>
          </a:p>
        </p:txBody>
      </p:sp>
      <p:sp>
        <p:nvSpPr>
          <p:cNvPr id="10" name="文本框 9">
            <a:extLst>
              <a:ext uri="{FF2B5EF4-FFF2-40B4-BE49-F238E27FC236}">
                <a16:creationId xmlns:a16="http://schemas.microsoft.com/office/drawing/2014/main" id="{D6A93EBE-963E-42E7-BD74-E9926A90C592}"/>
              </a:ext>
            </a:extLst>
          </p:cNvPr>
          <p:cNvSpPr txBox="1"/>
          <p:nvPr/>
        </p:nvSpPr>
        <p:spPr>
          <a:xfrm>
            <a:off x="6468862" y="5534561"/>
            <a:ext cx="5763086" cy="584775"/>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上图表明，红色区域不满足安全阈值，不适合租房。绿色区域为较为合适的区域。</a:t>
            </a:r>
          </a:p>
        </p:txBody>
      </p:sp>
    </p:spTree>
    <p:extLst>
      <p:ext uri="{BB962C8B-B14F-4D97-AF65-F5344CB8AC3E}">
        <p14:creationId xmlns:p14="http://schemas.microsoft.com/office/powerpoint/2010/main" val="324575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379216"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剔除高价房源</a:t>
            </a:r>
          </a:p>
        </p:txBody>
      </p:sp>
      <p:pic>
        <p:nvPicPr>
          <p:cNvPr id="4" name="图片 3">
            <a:extLst>
              <a:ext uri="{FF2B5EF4-FFF2-40B4-BE49-F238E27FC236}">
                <a16:creationId xmlns:a16="http://schemas.microsoft.com/office/drawing/2014/main" id="{AC207393-00F5-4877-B0AD-C8172FB3B7C3}"/>
              </a:ext>
            </a:extLst>
          </p:cNvPr>
          <p:cNvPicPr>
            <a:picLocks noChangeAspect="1"/>
          </p:cNvPicPr>
          <p:nvPr/>
        </p:nvPicPr>
        <p:blipFill rotWithShape="1">
          <a:blip r:embed="rId2">
            <a:extLst>
              <a:ext uri="{28A0092B-C50C-407E-A947-70E740481C1C}">
                <a14:useLocalDpi xmlns:a14="http://schemas.microsoft.com/office/drawing/2010/main" val="0"/>
              </a:ext>
            </a:extLst>
          </a:blip>
          <a:srcRect l="10457" t="5046" r="13541"/>
          <a:stretch/>
        </p:blipFill>
        <p:spPr>
          <a:xfrm>
            <a:off x="6596107" y="665825"/>
            <a:ext cx="4447713" cy="416762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8E40DA85-A1CD-4642-9ADE-1C18D7DB1EA3}"/>
              </a:ext>
            </a:extLst>
          </p:cNvPr>
          <p:cNvPicPr>
            <a:picLocks noChangeAspect="1"/>
          </p:cNvPicPr>
          <p:nvPr/>
        </p:nvPicPr>
        <p:blipFill rotWithShape="1">
          <a:blip r:embed="rId3">
            <a:extLst>
              <a:ext uri="{28A0092B-C50C-407E-A947-70E740481C1C}">
                <a14:useLocalDpi xmlns:a14="http://schemas.microsoft.com/office/drawing/2010/main" val="0"/>
              </a:ext>
            </a:extLst>
          </a:blip>
          <a:srcRect l="3175" t="5046" r="6412"/>
          <a:stretch/>
        </p:blipFill>
        <p:spPr>
          <a:xfrm>
            <a:off x="180514" y="727969"/>
            <a:ext cx="5291091" cy="4167626"/>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AED31784-D4DC-4F2A-8309-97BC7E157E0B}"/>
              </a:ext>
            </a:extLst>
          </p:cNvPr>
          <p:cNvPicPr>
            <a:picLocks noChangeAspect="1"/>
          </p:cNvPicPr>
          <p:nvPr/>
        </p:nvPicPr>
        <p:blipFill>
          <a:blip r:embed="rId4"/>
          <a:stretch>
            <a:fillRect/>
          </a:stretch>
        </p:blipFill>
        <p:spPr>
          <a:xfrm>
            <a:off x="180514" y="5202400"/>
            <a:ext cx="5714286" cy="1371429"/>
          </a:xfrm>
          <a:prstGeom prst="rect">
            <a:avLst/>
          </a:prstGeom>
          <a:ln w="88900" cap="sq" cmpd="thickThin">
            <a:solidFill>
              <a:srgbClr val="000000"/>
            </a:solidFill>
            <a:prstDash val="solid"/>
            <a:miter lim="800000"/>
          </a:ln>
          <a:effectLst>
            <a:innerShdw blurRad="76200">
              <a:srgbClr val="000000"/>
            </a:innerShdw>
          </a:effectLst>
        </p:spPr>
      </p:pic>
      <p:sp>
        <p:nvSpPr>
          <p:cNvPr id="10" name="文本框 9">
            <a:extLst>
              <a:ext uri="{FF2B5EF4-FFF2-40B4-BE49-F238E27FC236}">
                <a16:creationId xmlns:a16="http://schemas.microsoft.com/office/drawing/2014/main" id="{17AB3A66-736C-482E-8B84-9868E3264A33}"/>
              </a:ext>
            </a:extLst>
          </p:cNvPr>
          <p:cNvSpPr txBox="1"/>
          <p:nvPr/>
        </p:nvSpPr>
        <p:spPr>
          <a:xfrm>
            <a:off x="6297202" y="5349505"/>
            <a:ext cx="5763086" cy="1077218"/>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由箱型图和表格可以看到，整房出租的价格波动最大，酒店出租的价格波动最小且相对最便宜。</a:t>
            </a:r>
            <a:endParaRPr lang="en-US" altLang="zh-CN" sz="1600">
              <a:latin typeface="楷体" panose="02010609060101010101" pitchFamily="49" charset="-122"/>
              <a:ea typeface="楷体" panose="02010609060101010101" pitchFamily="49" charset="-122"/>
            </a:endParaRPr>
          </a:p>
          <a:p>
            <a:r>
              <a:rPr lang="zh-CN" altLang="en-US" sz="1600">
                <a:latin typeface="楷体" panose="02010609060101010101" pitchFamily="49" charset="-122"/>
                <a:ea typeface="楷体" panose="02010609060101010101" pitchFamily="49" charset="-122"/>
              </a:rPr>
              <a:t>上图绘制了价格低于价格阈值的房源（绿色），可以看道，在市中心的基本都是红色，郊区基本是绿色，分析有效。</a:t>
            </a:r>
          </a:p>
        </p:txBody>
      </p:sp>
    </p:spTree>
    <p:extLst>
      <p:ext uri="{BB962C8B-B14F-4D97-AF65-F5344CB8AC3E}">
        <p14:creationId xmlns:p14="http://schemas.microsoft.com/office/powerpoint/2010/main" val="2945558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95626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剔除远距离房源</a:t>
            </a:r>
          </a:p>
        </p:txBody>
      </p:sp>
      <p:sp>
        <p:nvSpPr>
          <p:cNvPr id="10" name="文本框 9">
            <a:extLst>
              <a:ext uri="{FF2B5EF4-FFF2-40B4-BE49-F238E27FC236}">
                <a16:creationId xmlns:a16="http://schemas.microsoft.com/office/drawing/2014/main" id="{17AB3A66-736C-482E-8B84-9868E3264A33}"/>
              </a:ext>
            </a:extLst>
          </p:cNvPr>
          <p:cNvSpPr txBox="1"/>
          <p:nvPr/>
        </p:nvSpPr>
        <p:spPr>
          <a:xfrm>
            <a:off x="5604744" y="2437630"/>
            <a:ext cx="5763086" cy="1077218"/>
          </a:xfrm>
          <a:prstGeom prst="rect">
            <a:avLst/>
          </a:prstGeom>
          <a:noFill/>
        </p:spPr>
        <p:txBody>
          <a:bodyPr wrap="square">
            <a:spAutoFit/>
          </a:bodyPr>
          <a:lstStyle/>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这里我采用</a:t>
            </a:r>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美国国会大厦</a:t>
            </a:r>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为终点作为示例</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通过</a:t>
            </a:r>
            <a:r>
              <a:rPr lang="en-US" altLang="zh-CN" sz="1600">
                <a:latin typeface="楷体" panose="02010609060101010101" pitchFamily="49" charset="-122"/>
                <a:ea typeface="楷体" panose="02010609060101010101" pitchFamily="49" charset="-122"/>
              </a:rPr>
              <a:t>geopy</a:t>
            </a:r>
            <a:r>
              <a:rPr lang="zh-CN" altLang="en-US" sz="1600">
                <a:latin typeface="楷体" panose="02010609060101010101" pitchFamily="49" charset="-122"/>
                <a:ea typeface="楷体" panose="02010609060101010101" pitchFamily="49" charset="-122"/>
              </a:rPr>
              <a:t>的</a:t>
            </a:r>
            <a:r>
              <a:rPr lang="en-US" altLang="zh-CN" sz="1600">
                <a:latin typeface="楷体" panose="02010609060101010101" pitchFamily="49" charset="-122"/>
                <a:ea typeface="楷体" panose="02010609060101010101" pitchFamily="49" charset="-122"/>
              </a:rPr>
              <a:t>distance</a:t>
            </a:r>
            <a:r>
              <a:rPr lang="zh-CN" altLang="en-US" sz="1600">
                <a:latin typeface="楷体" panose="02010609060101010101" pitchFamily="49" charset="-122"/>
                <a:ea typeface="楷体" panose="02010609060101010101" pitchFamily="49" charset="-122"/>
              </a:rPr>
              <a:t>模块计算经纬度之间的距离</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小于距离阈值的房源为绿色点</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大于距离阈值的房源为红色点</a:t>
            </a:r>
          </a:p>
        </p:txBody>
      </p:sp>
      <p:pic>
        <p:nvPicPr>
          <p:cNvPr id="3" name="图片 2">
            <a:extLst>
              <a:ext uri="{FF2B5EF4-FFF2-40B4-BE49-F238E27FC236}">
                <a16:creationId xmlns:a16="http://schemas.microsoft.com/office/drawing/2014/main" id="{676FADAB-4746-499B-A313-D3738F6BD737}"/>
              </a:ext>
            </a:extLst>
          </p:cNvPr>
          <p:cNvPicPr>
            <a:picLocks noChangeAspect="1"/>
          </p:cNvPicPr>
          <p:nvPr/>
        </p:nvPicPr>
        <p:blipFill rotWithShape="1">
          <a:blip r:embed="rId2">
            <a:extLst>
              <a:ext uri="{28A0092B-C50C-407E-A947-70E740481C1C}">
                <a14:useLocalDpi xmlns:a14="http://schemas.microsoft.com/office/drawing/2010/main" val="0"/>
              </a:ext>
            </a:extLst>
          </a:blip>
          <a:srcRect l="8637" r="12783"/>
          <a:stretch/>
        </p:blipFill>
        <p:spPr>
          <a:xfrm>
            <a:off x="656947" y="1058031"/>
            <a:ext cx="4598633" cy="43891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14853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95626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计算评价得分</a:t>
            </a:r>
          </a:p>
        </p:txBody>
      </p:sp>
      <p:sp>
        <p:nvSpPr>
          <p:cNvPr id="10" name="文本框 9">
            <a:extLst>
              <a:ext uri="{FF2B5EF4-FFF2-40B4-BE49-F238E27FC236}">
                <a16:creationId xmlns:a16="http://schemas.microsoft.com/office/drawing/2014/main" id="{17AB3A66-736C-482E-8B84-9868E3264A33}"/>
              </a:ext>
            </a:extLst>
          </p:cNvPr>
          <p:cNvSpPr txBox="1"/>
          <p:nvPr/>
        </p:nvSpPr>
        <p:spPr>
          <a:xfrm>
            <a:off x="5647695" y="2055357"/>
            <a:ext cx="5763086" cy="584775"/>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由于评论有</a:t>
            </a:r>
            <a:r>
              <a:rPr lang="en-US" altLang="zh-CN" sz="1600">
                <a:latin typeface="楷体" panose="02010609060101010101" pitchFamily="49" charset="-122"/>
                <a:ea typeface="楷体" panose="02010609060101010101" pitchFamily="49" charset="-122"/>
              </a:rPr>
              <a:t>32w</a:t>
            </a:r>
            <a:r>
              <a:rPr lang="zh-CN" altLang="en-US" sz="1600">
                <a:latin typeface="楷体" panose="02010609060101010101" pitchFamily="49" charset="-122"/>
                <a:ea typeface="楷体" panose="02010609060101010101" pitchFamily="49" charset="-122"/>
              </a:rPr>
              <a:t>条，跑完大概</a:t>
            </a:r>
            <a:r>
              <a:rPr lang="en-US" altLang="zh-CN" sz="1600">
                <a:latin typeface="楷体" panose="02010609060101010101" pitchFamily="49" charset="-122"/>
                <a:ea typeface="楷体" panose="02010609060101010101" pitchFamily="49" charset="-122"/>
              </a:rPr>
              <a:t>20h</a:t>
            </a:r>
            <a:r>
              <a:rPr lang="zh-CN" altLang="en-US" sz="1600">
                <a:latin typeface="楷体" panose="02010609060101010101" pitchFamily="49" charset="-122"/>
                <a:ea typeface="楷体" panose="02010609060101010101" pitchFamily="49" charset="-122"/>
              </a:rPr>
              <a:t>。所以我随机抽取其中</a:t>
            </a:r>
            <a:r>
              <a:rPr lang="en-US" altLang="zh-CN" sz="1600">
                <a:latin typeface="楷体" panose="02010609060101010101" pitchFamily="49" charset="-122"/>
                <a:ea typeface="楷体" panose="02010609060101010101" pitchFamily="49" charset="-122"/>
              </a:rPr>
              <a:t>5w</a:t>
            </a:r>
            <a:r>
              <a:rPr lang="zh-CN" altLang="en-US" sz="1600">
                <a:latin typeface="楷体" panose="02010609060101010101" pitchFamily="49" charset="-122"/>
                <a:ea typeface="楷体" panose="02010609060101010101" pitchFamily="49" charset="-122"/>
              </a:rPr>
              <a:t>条尽心情感分析。</a:t>
            </a:r>
          </a:p>
        </p:txBody>
      </p:sp>
      <p:pic>
        <p:nvPicPr>
          <p:cNvPr id="4" name="图片 3">
            <a:extLst>
              <a:ext uri="{FF2B5EF4-FFF2-40B4-BE49-F238E27FC236}">
                <a16:creationId xmlns:a16="http://schemas.microsoft.com/office/drawing/2014/main" id="{13A9106B-09EC-4FF4-A3B9-A8A20DD98E79}"/>
              </a:ext>
            </a:extLst>
          </p:cNvPr>
          <p:cNvPicPr>
            <a:picLocks noChangeAspect="1"/>
          </p:cNvPicPr>
          <p:nvPr/>
        </p:nvPicPr>
        <p:blipFill>
          <a:blip r:embed="rId2"/>
          <a:stretch>
            <a:fillRect/>
          </a:stretch>
        </p:blipFill>
        <p:spPr>
          <a:xfrm rot="21433838">
            <a:off x="292947" y="716593"/>
            <a:ext cx="7895238" cy="1047619"/>
          </a:xfrm>
          <a:prstGeom prst="roundRect">
            <a:avLst>
              <a:gd name="adj" fmla="val 16667"/>
            </a:avLst>
          </a:prstGeom>
          <a:ln>
            <a:noFill/>
          </a:ln>
          <a:effectLst>
            <a:glow rad="139700">
              <a:schemeClr val="accent2">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图片 6">
            <a:extLst>
              <a:ext uri="{FF2B5EF4-FFF2-40B4-BE49-F238E27FC236}">
                <a16:creationId xmlns:a16="http://schemas.microsoft.com/office/drawing/2014/main" id="{A04F56D0-4549-4837-BCD6-EFFC8CA4755D}"/>
              </a:ext>
            </a:extLst>
          </p:cNvPr>
          <p:cNvPicPr>
            <a:picLocks noChangeAspect="1"/>
          </p:cNvPicPr>
          <p:nvPr/>
        </p:nvPicPr>
        <p:blipFill>
          <a:blip r:embed="rId3"/>
          <a:stretch>
            <a:fillRect/>
          </a:stretch>
        </p:blipFill>
        <p:spPr>
          <a:xfrm>
            <a:off x="532645" y="2476325"/>
            <a:ext cx="4057143" cy="2028571"/>
          </a:xfrm>
          <a:prstGeom prst="roundRect">
            <a:avLst>
              <a:gd name="adj" fmla="val 16667"/>
            </a:avLst>
          </a:prstGeom>
          <a:ln>
            <a:noFill/>
          </a:ln>
          <a:effectLst>
            <a:glow rad="139700">
              <a:schemeClr val="accent2">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图片 8">
            <a:extLst>
              <a:ext uri="{FF2B5EF4-FFF2-40B4-BE49-F238E27FC236}">
                <a16:creationId xmlns:a16="http://schemas.microsoft.com/office/drawing/2014/main" id="{283E11D7-752B-493E-A8F9-E042633355C6}"/>
              </a:ext>
            </a:extLst>
          </p:cNvPr>
          <p:cNvPicPr>
            <a:picLocks noChangeAspect="1"/>
          </p:cNvPicPr>
          <p:nvPr/>
        </p:nvPicPr>
        <p:blipFill>
          <a:blip r:embed="rId4"/>
          <a:stretch>
            <a:fillRect/>
          </a:stretch>
        </p:blipFill>
        <p:spPr>
          <a:xfrm>
            <a:off x="434990" y="5493788"/>
            <a:ext cx="4904762" cy="647619"/>
          </a:xfrm>
          <a:prstGeom prst="roundRect">
            <a:avLst>
              <a:gd name="adj" fmla="val 16667"/>
            </a:avLst>
          </a:prstGeom>
          <a:ln>
            <a:noFill/>
          </a:ln>
          <a:effectLst>
            <a:glow rad="139700">
              <a:schemeClr val="accent2">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4" name="文本框 13">
            <a:extLst>
              <a:ext uri="{FF2B5EF4-FFF2-40B4-BE49-F238E27FC236}">
                <a16:creationId xmlns:a16="http://schemas.microsoft.com/office/drawing/2014/main" id="{36FA8CE5-64B3-4990-84CC-46E1B62D95EA}"/>
              </a:ext>
            </a:extLst>
          </p:cNvPr>
          <p:cNvSpPr txBox="1"/>
          <p:nvPr/>
        </p:nvSpPr>
        <p:spPr>
          <a:xfrm>
            <a:off x="5647695" y="3273078"/>
            <a:ext cx="5763086" cy="1077218"/>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使用</a:t>
            </a:r>
            <a:r>
              <a:rPr lang="en-US" altLang="zh-CN" sz="1600">
                <a:latin typeface="楷体" panose="02010609060101010101" pitchFamily="49" charset="-122"/>
                <a:ea typeface="楷体" panose="02010609060101010101" pitchFamily="49" charset="-122"/>
              </a:rPr>
              <a:t>nltk.sentiment</a:t>
            </a:r>
            <a:r>
              <a:rPr lang="zh-CN" altLang="en-US" sz="1600">
                <a:latin typeface="楷体" panose="02010609060101010101" pitchFamily="49" charset="-122"/>
                <a:ea typeface="楷体" panose="02010609060101010101" pitchFamily="49" charset="-122"/>
              </a:rPr>
              <a:t>计算每个词的</a:t>
            </a:r>
            <a:r>
              <a:rPr lang="en-US" altLang="zh-CN" sz="1600">
                <a:latin typeface="楷体" panose="02010609060101010101" pitchFamily="49" charset="-122"/>
                <a:ea typeface="楷体" panose="02010609060101010101" pitchFamily="49" charset="-122"/>
              </a:rPr>
              <a:t>compound</a:t>
            </a:r>
            <a:r>
              <a:rPr lang="zh-CN" altLang="en-US" sz="1600">
                <a:latin typeface="楷体" panose="02010609060101010101" pitchFamily="49" charset="-122"/>
                <a:ea typeface="楷体" panose="02010609060101010101" pitchFamily="49" charset="-122"/>
              </a:rPr>
              <a:t>情感得分</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·&gt;0 </a:t>
            </a:r>
            <a:r>
              <a:rPr lang="zh-CN" altLang="en-US" sz="1600">
                <a:latin typeface="楷体" panose="02010609060101010101" pitchFamily="49" charset="-122"/>
                <a:ea typeface="楷体" panose="02010609060101010101" pitchFamily="49" charset="-122"/>
              </a:rPr>
              <a:t>积极的正面的</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·&lt;0 </a:t>
            </a:r>
            <a:r>
              <a:rPr lang="zh-CN" altLang="en-US" sz="1600">
                <a:latin typeface="楷体" panose="02010609060101010101" pitchFamily="49" charset="-122"/>
                <a:ea typeface="楷体" panose="02010609060101010101" pitchFamily="49" charset="-122"/>
              </a:rPr>
              <a:t>消极的负面的</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·=0 </a:t>
            </a:r>
            <a:r>
              <a:rPr lang="zh-CN" altLang="en-US" sz="1600">
                <a:latin typeface="楷体" panose="02010609060101010101" pitchFamily="49" charset="-122"/>
                <a:ea typeface="楷体" panose="02010609060101010101" pitchFamily="49" charset="-122"/>
              </a:rPr>
              <a:t>中性的</a:t>
            </a:r>
          </a:p>
        </p:txBody>
      </p:sp>
      <p:sp>
        <p:nvSpPr>
          <p:cNvPr id="15" name="文本框 14">
            <a:extLst>
              <a:ext uri="{FF2B5EF4-FFF2-40B4-BE49-F238E27FC236}">
                <a16:creationId xmlns:a16="http://schemas.microsoft.com/office/drawing/2014/main" id="{2E8FEFE4-6477-42B0-BFC6-771981499493}"/>
              </a:ext>
            </a:extLst>
          </p:cNvPr>
          <p:cNvSpPr txBox="1"/>
          <p:nvPr/>
        </p:nvSpPr>
        <p:spPr>
          <a:xfrm>
            <a:off x="5647695" y="5556632"/>
            <a:ext cx="5763086" cy="584775"/>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累加每个房源的所有评论词的情感得分，作为该房源的评价得分</a:t>
            </a:r>
          </a:p>
        </p:txBody>
      </p:sp>
    </p:spTree>
    <p:extLst>
      <p:ext uri="{BB962C8B-B14F-4D97-AF65-F5344CB8AC3E}">
        <p14:creationId xmlns:p14="http://schemas.microsoft.com/office/powerpoint/2010/main" val="239981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95626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计算评价得分</a:t>
            </a:r>
          </a:p>
        </p:txBody>
      </p:sp>
      <p:sp>
        <p:nvSpPr>
          <p:cNvPr id="15" name="文本框 14">
            <a:extLst>
              <a:ext uri="{FF2B5EF4-FFF2-40B4-BE49-F238E27FC236}">
                <a16:creationId xmlns:a16="http://schemas.microsoft.com/office/drawing/2014/main" id="{2E8FEFE4-6477-42B0-BFC6-771981499493}"/>
              </a:ext>
            </a:extLst>
          </p:cNvPr>
          <p:cNvSpPr txBox="1"/>
          <p:nvPr/>
        </p:nvSpPr>
        <p:spPr>
          <a:xfrm>
            <a:off x="7095152" y="949119"/>
            <a:ext cx="4403726" cy="830997"/>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通过房源评价得分的直方图和统计表格可以得知，大部分房源的正面评价多余负面评价。</a:t>
            </a:r>
            <a:endParaRPr lang="en-US" altLang="zh-CN" sz="1600">
              <a:latin typeface="楷体" panose="02010609060101010101" pitchFamily="49" charset="-122"/>
              <a:ea typeface="楷体" panose="02010609060101010101" pitchFamily="49" charset="-122"/>
            </a:endParaRPr>
          </a:p>
          <a:p>
            <a:r>
              <a:rPr lang="zh-CN" altLang="en-US" sz="1600">
                <a:latin typeface="楷体" panose="02010609060101010101" pitchFamily="49" charset="-122"/>
                <a:ea typeface="楷体" panose="02010609060101010101" pitchFamily="49" charset="-122"/>
              </a:rPr>
              <a:t>极少数房源的正面极多</a:t>
            </a:r>
          </a:p>
        </p:txBody>
      </p:sp>
      <p:pic>
        <p:nvPicPr>
          <p:cNvPr id="4" name="图片 3">
            <a:extLst>
              <a:ext uri="{FF2B5EF4-FFF2-40B4-BE49-F238E27FC236}">
                <a16:creationId xmlns:a16="http://schemas.microsoft.com/office/drawing/2014/main" id="{A027B54A-81B0-4B27-872D-C34DBE2FC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152" y="1965250"/>
            <a:ext cx="4501460" cy="3376095"/>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AB34C7F5-D43E-4CE9-8713-943B8E1EEA17}"/>
              </a:ext>
            </a:extLst>
          </p:cNvPr>
          <p:cNvPicPr>
            <a:picLocks noChangeAspect="1"/>
          </p:cNvPicPr>
          <p:nvPr/>
        </p:nvPicPr>
        <p:blipFill>
          <a:blip r:embed="rId3"/>
          <a:stretch>
            <a:fillRect/>
          </a:stretch>
        </p:blipFill>
        <p:spPr>
          <a:xfrm>
            <a:off x="260821" y="5616937"/>
            <a:ext cx="7737337" cy="912466"/>
          </a:xfrm>
          <a:prstGeom prst="rect">
            <a:avLst/>
          </a:prstGeom>
          <a:ln w="88900" cap="sq" cmpd="thickThin">
            <a:solidFill>
              <a:srgbClr val="000000"/>
            </a:solidFill>
            <a:prstDash val="solid"/>
            <a:miter lim="800000"/>
          </a:ln>
          <a:effectLst>
            <a:innerShdw blurRad="76200">
              <a:srgbClr val="000000"/>
            </a:innerShdw>
          </a:effectLst>
        </p:spPr>
      </p:pic>
      <p:pic>
        <p:nvPicPr>
          <p:cNvPr id="9" name="图片 8">
            <a:extLst>
              <a:ext uri="{FF2B5EF4-FFF2-40B4-BE49-F238E27FC236}">
                <a16:creationId xmlns:a16="http://schemas.microsoft.com/office/drawing/2014/main" id="{24832D2E-A664-4D32-85E1-94849DBDE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41" y="715960"/>
            <a:ext cx="5852172" cy="43891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9883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295626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加权计算</a:t>
            </a:r>
            <a:r>
              <a:rPr lang="en-US" altLang="zh-CN" sz="2800" b="1">
                <a:latin typeface="黑体" panose="02010609060101010101" pitchFamily="49" charset="-122"/>
                <a:ea typeface="黑体" panose="02010609060101010101" pitchFamily="49" charset="-122"/>
              </a:rPr>
              <a:t>FES</a:t>
            </a:r>
            <a:endParaRPr lang="zh-CN" altLang="en-US" sz="2800" b="1">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2E8FEFE4-6477-42B0-BFC6-771981499493}"/>
              </a:ext>
            </a:extLst>
          </p:cNvPr>
          <p:cNvSpPr txBox="1"/>
          <p:nvPr/>
        </p:nvSpPr>
        <p:spPr>
          <a:xfrm>
            <a:off x="979993" y="2829570"/>
            <a:ext cx="4403726" cy="338554"/>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首先将之前计算的五个参数归一化到</a:t>
            </a:r>
            <a:r>
              <a:rPr lang="en-US" altLang="zh-CN" sz="1600">
                <a:latin typeface="楷体" panose="02010609060101010101" pitchFamily="49" charset="-122"/>
                <a:ea typeface="楷体" panose="02010609060101010101" pitchFamily="49" charset="-122"/>
              </a:rPr>
              <a:t>[0,1]</a:t>
            </a:r>
            <a:endParaRPr lang="zh-CN" altLang="en-US" sz="160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833C71B1-40F6-4832-9BA0-D0BBC305E3F8}"/>
              </a:ext>
            </a:extLst>
          </p:cNvPr>
          <p:cNvPicPr>
            <a:picLocks noChangeAspect="1"/>
          </p:cNvPicPr>
          <p:nvPr/>
        </p:nvPicPr>
        <p:blipFill>
          <a:blip r:embed="rId2"/>
          <a:stretch>
            <a:fillRect/>
          </a:stretch>
        </p:blipFill>
        <p:spPr>
          <a:xfrm rot="21342722">
            <a:off x="706630" y="523220"/>
            <a:ext cx="8523809" cy="19904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图片 6">
            <a:extLst>
              <a:ext uri="{FF2B5EF4-FFF2-40B4-BE49-F238E27FC236}">
                <a16:creationId xmlns:a16="http://schemas.microsoft.com/office/drawing/2014/main" id="{D0567880-B344-4782-8B2F-751470CDDF27}"/>
              </a:ext>
            </a:extLst>
          </p:cNvPr>
          <p:cNvPicPr>
            <a:picLocks noChangeAspect="1"/>
          </p:cNvPicPr>
          <p:nvPr/>
        </p:nvPicPr>
        <p:blipFill>
          <a:blip r:embed="rId3"/>
          <a:stretch>
            <a:fillRect/>
          </a:stretch>
        </p:blipFill>
        <p:spPr>
          <a:xfrm rot="21392851">
            <a:off x="649113" y="3684558"/>
            <a:ext cx="7580952" cy="4761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文本框 9">
            <a:extLst>
              <a:ext uri="{FF2B5EF4-FFF2-40B4-BE49-F238E27FC236}">
                <a16:creationId xmlns:a16="http://schemas.microsoft.com/office/drawing/2014/main" id="{14AC9A71-18CD-4F6C-88E7-FEFFFAE62665}"/>
              </a:ext>
            </a:extLst>
          </p:cNvPr>
          <p:cNvSpPr txBox="1"/>
          <p:nvPr/>
        </p:nvSpPr>
        <p:spPr>
          <a:xfrm>
            <a:off x="979993" y="5209694"/>
            <a:ext cx="10028318" cy="338554"/>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然后更具上述公式计算房源的</a:t>
            </a:r>
            <a:r>
              <a:rPr lang="en-US" altLang="zh-CN" sz="1600">
                <a:latin typeface="楷体" panose="02010609060101010101" pitchFamily="49" charset="-122"/>
                <a:ea typeface="楷体" panose="02010609060101010101" pitchFamily="49" charset="-122"/>
              </a:rPr>
              <a:t>fes</a:t>
            </a:r>
            <a:r>
              <a:rPr lang="zh-CN" altLang="en-US" sz="1600">
                <a:latin typeface="楷体" panose="02010609060101010101" pitchFamily="49" charset="-122"/>
                <a:ea typeface="楷体" panose="02010609060101010101" pitchFamily="49" charset="-122"/>
              </a:rPr>
              <a:t>值</a:t>
            </a:r>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其中</a:t>
            </a:r>
            <a:r>
              <a:rPr lang="en-US" altLang="zh-CN" sz="1600">
                <a:latin typeface="楷体" panose="02010609060101010101" pitchFamily="49" charset="-122"/>
                <a:ea typeface="楷体" panose="02010609060101010101" pitchFamily="49" charset="-122"/>
              </a:rPr>
              <a:t>a</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b</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c</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d</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e</a:t>
            </a:r>
            <a:r>
              <a:rPr lang="zh-CN" altLang="en-US" sz="1600">
                <a:latin typeface="楷体" panose="02010609060101010101" pitchFamily="49" charset="-122"/>
                <a:ea typeface="楷体" panose="02010609060101010101" pitchFamily="49" charset="-122"/>
              </a:rPr>
              <a:t>五个参数是用户自己抉择的对各个因素的关注程度</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4BA6DCC-51FF-47F8-B392-E4CDDD14408C}"/>
                  </a:ext>
                </a:extLst>
              </p:cNvPr>
              <p:cNvSpPr txBox="1"/>
              <p:nvPr/>
            </p:nvSpPr>
            <p:spPr>
              <a:xfrm>
                <a:off x="979993" y="4538682"/>
                <a:ext cx="6639638" cy="276999"/>
              </a:xfrm>
              <a:prstGeom prst="rect">
                <a:avLst/>
              </a:prstGeom>
              <a:noFill/>
            </p:spPr>
            <p:txBody>
              <a:bodyPr wrap="none" lIns="0" tIns="0" rIns="0" bIns="0" rtlCol="0">
                <a:spAutoFit/>
              </a:bodyPr>
              <a:lstStyle/>
              <a:p>
                <a14:m>
                  <m:oMath xmlns:m="http://schemas.openxmlformats.org/officeDocument/2006/math">
                    <m:r>
                      <m:rPr>
                        <m:sty m:val="p"/>
                      </m:rPr>
                      <a:rPr lang="en-US" altLang="zh-CN" i="1">
                        <a:latin typeface="Cambria Math" panose="02040503050406030204" pitchFamily="18" charset="0"/>
                      </a:rPr>
                      <m:t>fes</m:t>
                    </m:r>
                  </m:oMath>
                </a14:m>
                <a:r>
                  <a:rPr lang="en-US" altLang="zh-CN" i="1">
                    <a:latin typeface="Cambria Math" panose="02040503050406030204" pitchFamily="18" charset="0"/>
                  </a:rPr>
                  <a:t>=-a*dangerous_value-b*dangerous_rate-c*price-d*dis+e*score</a:t>
                </a:r>
                <a:endParaRPr lang="zh-CN" altLang="en-US" i="1">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34BA6DCC-51FF-47F8-B392-E4CDDD14408C}"/>
                  </a:ext>
                </a:extLst>
              </p:cNvPr>
              <p:cNvSpPr txBox="1">
                <a:spLocks noRot="1" noChangeAspect="1" noMove="1" noResize="1" noEditPoints="1" noAdjustHandles="1" noChangeArrowheads="1" noChangeShapeType="1" noTextEdit="1"/>
              </p:cNvSpPr>
              <p:nvPr/>
            </p:nvSpPr>
            <p:spPr>
              <a:xfrm>
                <a:off x="979993" y="4538682"/>
                <a:ext cx="6639638" cy="276999"/>
              </a:xfrm>
              <a:prstGeom prst="rect">
                <a:avLst/>
              </a:prstGeom>
              <a:blipFill>
                <a:blip r:embed="rId4"/>
                <a:stretch>
                  <a:fillRect l="-1286" t="-31111" b="-48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3820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375525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加权计算</a:t>
            </a:r>
            <a:r>
              <a:rPr lang="en-US" altLang="zh-CN" sz="2800" b="1">
                <a:latin typeface="黑体" panose="02010609060101010101" pitchFamily="49" charset="-122"/>
                <a:ea typeface="黑体" panose="02010609060101010101" pitchFamily="49" charset="-122"/>
              </a:rPr>
              <a:t>FES</a:t>
            </a:r>
            <a:endParaRPr lang="zh-CN" altLang="en-US" sz="2800" b="1">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14AC9A71-18CD-4F6C-88E7-FEFFFAE62665}"/>
              </a:ext>
            </a:extLst>
          </p:cNvPr>
          <p:cNvSpPr txBox="1"/>
          <p:nvPr/>
        </p:nvSpPr>
        <p:spPr>
          <a:xfrm>
            <a:off x="6672461" y="798889"/>
            <a:ext cx="5330148" cy="3293209"/>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如箱型图所示</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酒店的平均得分最高且最稳定，一方面是由于其数据较少，另外还可能和其为聚集型居住、安保较好，安全性便较高有关系。再加上之前价格分析种提到的，酒店均价最低，所以最后得分最好。</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合租的公寓得分也比较高，可能是因为多人合住的缘故安全性有保障。</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相比之下私房和整房的波动较大，而且平均得分较低。一方面是这两者价格较贵，并且单人居住安全性得不到保障。</a:t>
            </a:r>
            <a:endParaRPr lang="en-US" altLang="zh-CN" sz="1600">
              <a:latin typeface="楷体" panose="02010609060101010101" pitchFamily="49" charset="-122"/>
              <a:ea typeface="楷体" panose="02010609060101010101" pitchFamily="49" charset="-122"/>
            </a:endParaRPr>
          </a:p>
          <a:p>
            <a:r>
              <a:rPr lang="en-US" altLang="zh-CN" sz="1600">
                <a:latin typeface="楷体" panose="02010609060101010101" pitchFamily="49" charset="-122"/>
                <a:ea typeface="楷体" panose="02010609060101010101" pitchFamily="49" charset="-122"/>
              </a:rPr>
              <a:t>·</a:t>
            </a:r>
            <a:r>
              <a:rPr lang="zh-CN" altLang="en-US" sz="1600">
                <a:latin typeface="楷体" panose="02010609060101010101" pitchFamily="49" charset="-122"/>
                <a:ea typeface="楷体" panose="02010609060101010101" pitchFamily="49" charset="-122"/>
              </a:rPr>
              <a:t>总体而言，百分制的</a:t>
            </a:r>
            <a:r>
              <a:rPr lang="en-US" altLang="zh-CN" sz="1600">
                <a:latin typeface="楷体" panose="02010609060101010101" pitchFamily="49" charset="-122"/>
                <a:ea typeface="楷体" panose="02010609060101010101" pitchFamily="49" charset="-122"/>
              </a:rPr>
              <a:t>FES</a:t>
            </a:r>
            <a:r>
              <a:rPr lang="zh-CN" altLang="en-US" sz="1600">
                <a:latin typeface="楷体" panose="02010609060101010101" pitchFamily="49" charset="-122"/>
                <a:ea typeface="楷体" panose="02010609060101010101" pitchFamily="49" charset="-122"/>
              </a:rPr>
              <a:t>（</a:t>
            </a:r>
            <a:r>
              <a:rPr lang="en-US" altLang="zh-CN" sz="1600">
                <a:latin typeface="楷体" panose="02010609060101010101" pitchFamily="49" charset="-122"/>
                <a:ea typeface="楷体" panose="02010609060101010101" pitchFamily="49" charset="-122"/>
              </a:rPr>
              <a:t>Final Evaluation Score</a:t>
            </a:r>
            <a:r>
              <a:rPr lang="zh-CN" altLang="en-US" sz="1600">
                <a:latin typeface="楷体" panose="02010609060101010101" pitchFamily="49" charset="-122"/>
                <a:ea typeface="楷体" panose="02010609060101010101" pitchFamily="49" charset="-122"/>
              </a:rPr>
              <a:t>），所有房源的均分在及格线之上，还是说明爱彼迎的成功性的。</a:t>
            </a:r>
          </a:p>
        </p:txBody>
      </p:sp>
      <p:pic>
        <p:nvPicPr>
          <p:cNvPr id="3" name="图片 2">
            <a:extLst>
              <a:ext uri="{FF2B5EF4-FFF2-40B4-BE49-F238E27FC236}">
                <a16:creationId xmlns:a16="http://schemas.microsoft.com/office/drawing/2014/main" id="{05BFFAA9-15B1-4372-88EE-7C38A2AD3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75" y="612458"/>
            <a:ext cx="5852172" cy="4389129"/>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3BCB563A-DBC5-4B4A-A34A-D04724082C70}"/>
              </a:ext>
            </a:extLst>
          </p:cNvPr>
          <p:cNvPicPr>
            <a:picLocks noChangeAspect="1"/>
          </p:cNvPicPr>
          <p:nvPr/>
        </p:nvPicPr>
        <p:blipFill>
          <a:blip r:embed="rId3"/>
          <a:stretch>
            <a:fillRect/>
          </a:stretch>
        </p:blipFill>
        <p:spPr>
          <a:xfrm>
            <a:off x="213064" y="5226280"/>
            <a:ext cx="7771428" cy="141904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248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031706D-0550-4D2F-8A08-48B9E3EEB7B5}"/>
              </a:ext>
            </a:extLst>
          </p:cNvPr>
          <p:cNvSpPr txBox="1"/>
          <p:nvPr/>
        </p:nvSpPr>
        <p:spPr>
          <a:xfrm>
            <a:off x="3841811" y="2721114"/>
            <a:ext cx="4508378" cy="707886"/>
          </a:xfrm>
          <a:prstGeom prst="rect">
            <a:avLst/>
          </a:prstGeom>
          <a:noFill/>
        </p:spPr>
        <p:txBody>
          <a:bodyPr wrap="square" rtlCol="0">
            <a:spAutoFit/>
          </a:bodyPr>
          <a:lstStyle/>
          <a:p>
            <a:r>
              <a:rPr lang="zh-CN" altLang="en-US" sz="4000" b="1">
                <a:latin typeface="黑体" panose="02010609060101010101" pitchFamily="49" charset="-122"/>
                <a:ea typeface="黑体" panose="02010609060101010101" pitchFamily="49" charset="-122"/>
              </a:rPr>
              <a:t>第一章 初识数据</a:t>
            </a:r>
          </a:p>
        </p:txBody>
      </p:sp>
    </p:spTree>
    <p:extLst>
      <p:ext uri="{BB962C8B-B14F-4D97-AF65-F5344CB8AC3E}">
        <p14:creationId xmlns:p14="http://schemas.microsoft.com/office/powerpoint/2010/main" val="168284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375525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根据</a:t>
            </a:r>
            <a:r>
              <a:rPr lang="en-US" altLang="zh-CN" sz="2800" b="1">
                <a:latin typeface="黑体" panose="02010609060101010101" pitchFamily="49" charset="-122"/>
                <a:ea typeface="黑体" panose="02010609060101010101" pitchFamily="49" charset="-122"/>
              </a:rPr>
              <a:t>FES</a:t>
            </a:r>
            <a:r>
              <a:rPr lang="zh-CN" altLang="en-US" sz="2800" b="1">
                <a:latin typeface="黑体" panose="02010609060101010101" pitchFamily="49" charset="-122"/>
                <a:ea typeface="黑体" panose="02010609060101010101" pitchFamily="49" charset="-122"/>
              </a:rPr>
              <a:t>推荐优秀房源</a:t>
            </a:r>
          </a:p>
        </p:txBody>
      </p:sp>
      <p:sp>
        <p:nvSpPr>
          <p:cNvPr id="10" name="文本框 9">
            <a:extLst>
              <a:ext uri="{FF2B5EF4-FFF2-40B4-BE49-F238E27FC236}">
                <a16:creationId xmlns:a16="http://schemas.microsoft.com/office/drawing/2014/main" id="{14AC9A71-18CD-4F6C-88E7-FEFFFAE62665}"/>
              </a:ext>
            </a:extLst>
          </p:cNvPr>
          <p:cNvSpPr txBox="1"/>
          <p:nvPr/>
        </p:nvSpPr>
        <p:spPr>
          <a:xfrm>
            <a:off x="6379498" y="956694"/>
            <a:ext cx="5330148" cy="584775"/>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最后根据</a:t>
            </a:r>
            <a:r>
              <a:rPr lang="en-US" altLang="zh-CN" sz="1600">
                <a:latin typeface="楷体" panose="02010609060101010101" pitchFamily="49" charset="-122"/>
                <a:ea typeface="楷体" panose="02010609060101010101" pitchFamily="49" charset="-122"/>
              </a:rPr>
              <a:t>fes</a:t>
            </a:r>
            <a:r>
              <a:rPr lang="zh-CN" altLang="en-US" sz="1600">
                <a:latin typeface="楷体" panose="02010609060101010101" pitchFamily="49" charset="-122"/>
                <a:ea typeface="楷体" panose="02010609060101010101" pitchFamily="49" charset="-122"/>
              </a:rPr>
              <a:t>从大到小，推荐</a:t>
            </a:r>
            <a:r>
              <a:rPr lang="en-US" altLang="zh-CN" sz="1600">
                <a:latin typeface="楷体" panose="02010609060101010101" pitchFamily="49" charset="-122"/>
                <a:ea typeface="楷体" panose="02010609060101010101" pitchFamily="49" charset="-122"/>
              </a:rPr>
              <a:t>10</a:t>
            </a:r>
            <a:r>
              <a:rPr lang="zh-CN" altLang="en-US" sz="1600">
                <a:latin typeface="楷体" panose="02010609060101010101" pitchFamily="49" charset="-122"/>
                <a:ea typeface="楷体" panose="02010609060101010101" pitchFamily="49" charset="-122"/>
              </a:rPr>
              <a:t>个优秀房源，给出详细信息，方便进行选择</a:t>
            </a:r>
          </a:p>
        </p:txBody>
      </p:sp>
      <p:pic>
        <p:nvPicPr>
          <p:cNvPr id="4" name="图片 3">
            <a:extLst>
              <a:ext uri="{FF2B5EF4-FFF2-40B4-BE49-F238E27FC236}">
                <a16:creationId xmlns:a16="http://schemas.microsoft.com/office/drawing/2014/main" id="{2C3E2D11-CD76-4BCA-A8FA-D06016B5CD92}"/>
              </a:ext>
            </a:extLst>
          </p:cNvPr>
          <p:cNvPicPr>
            <a:picLocks noChangeAspect="1"/>
          </p:cNvPicPr>
          <p:nvPr/>
        </p:nvPicPr>
        <p:blipFill>
          <a:blip r:embed="rId2"/>
          <a:stretch>
            <a:fillRect/>
          </a:stretch>
        </p:blipFill>
        <p:spPr>
          <a:xfrm>
            <a:off x="189391" y="523220"/>
            <a:ext cx="5841474" cy="6210492"/>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98FDFBEB-5EF5-458D-BD85-8F42D80B4BE1}"/>
              </a:ext>
            </a:extLst>
          </p:cNvPr>
          <p:cNvPicPr>
            <a:picLocks noChangeAspect="1"/>
          </p:cNvPicPr>
          <p:nvPr/>
        </p:nvPicPr>
        <p:blipFill>
          <a:blip r:embed="rId3"/>
          <a:stretch>
            <a:fillRect/>
          </a:stretch>
        </p:blipFill>
        <p:spPr>
          <a:xfrm>
            <a:off x="6767711" y="1808544"/>
            <a:ext cx="3137517" cy="2507941"/>
          </a:xfrm>
          <a:prstGeom prst="rect">
            <a:avLst/>
          </a:prstGeom>
          <a:ln>
            <a:noFill/>
          </a:ln>
          <a:effectLst>
            <a:softEdge rad="112500"/>
          </a:effectLst>
        </p:spPr>
      </p:pic>
      <p:cxnSp>
        <p:nvCxnSpPr>
          <p:cNvPr id="11" name="直接箭头连接符 10">
            <a:extLst>
              <a:ext uri="{FF2B5EF4-FFF2-40B4-BE49-F238E27FC236}">
                <a16:creationId xmlns:a16="http://schemas.microsoft.com/office/drawing/2014/main" id="{6C473DBF-787E-4669-A13A-03BE6BFF603B}"/>
              </a:ext>
            </a:extLst>
          </p:cNvPr>
          <p:cNvCxnSpPr/>
          <p:nvPr/>
        </p:nvCxnSpPr>
        <p:spPr>
          <a:xfrm flipV="1">
            <a:off x="5015883" y="3755254"/>
            <a:ext cx="1935333" cy="19442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图片 12">
            <a:extLst>
              <a:ext uri="{FF2B5EF4-FFF2-40B4-BE49-F238E27FC236}">
                <a16:creationId xmlns:a16="http://schemas.microsoft.com/office/drawing/2014/main" id="{F55FC0F6-1C85-4B3D-8675-FCE1395E49E3}"/>
              </a:ext>
            </a:extLst>
          </p:cNvPr>
          <p:cNvPicPr>
            <a:picLocks noChangeAspect="1"/>
          </p:cNvPicPr>
          <p:nvPr/>
        </p:nvPicPr>
        <p:blipFill>
          <a:blip r:embed="rId4"/>
          <a:stretch>
            <a:fillRect/>
          </a:stretch>
        </p:blipFill>
        <p:spPr>
          <a:xfrm>
            <a:off x="6767711" y="4634786"/>
            <a:ext cx="3651682" cy="2045660"/>
          </a:xfrm>
          <a:prstGeom prst="rect">
            <a:avLst/>
          </a:prstGeom>
          <a:ln>
            <a:noFill/>
          </a:ln>
          <a:effectLst>
            <a:softEdge rad="112500"/>
          </a:effectLst>
        </p:spPr>
      </p:pic>
      <p:cxnSp>
        <p:nvCxnSpPr>
          <p:cNvPr id="15" name="直接箭头连接符 14">
            <a:extLst>
              <a:ext uri="{FF2B5EF4-FFF2-40B4-BE49-F238E27FC236}">
                <a16:creationId xmlns:a16="http://schemas.microsoft.com/office/drawing/2014/main" id="{A8C056B2-05EC-42D6-8A35-D3CDCE791BA8}"/>
              </a:ext>
            </a:extLst>
          </p:cNvPr>
          <p:cNvCxnSpPr/>
          <p:nvPr/>
        </p:nvCxnSpPr>
        <p:spPr>
          <a:xfrm flipV="1">
            <a:off x="5424290" y="6249880"/>
            <a:ext cx="1748867" cy="849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7" name="图片 16">
            <a:extLst>
              <a:ext uri="{FF2B5EF4-FFF2-40B4-BE49-F238E27FC236}">
                <a16:creationId xmlns:a16="http://schemas.microsoft.com/office/drawing/2014/main" id="{6949CE8E-E07A-4F56-8EFF-440865F7D2C8}"/>
              </a:ext>
            </a:extLst>
          </p:cNvPr>
          <p:cNvPicPr>
            <a:picLocks noChangeAspect="1"/>
          </p:cNvPicPr>
          <p:nvPr/>
        </p:nvPicPr>
        <p:blipFill>
          <a:blip r:embed="rId5"/>
          <a:stretch>
            <a:fillRect/>
          </a:stretch>
        </p:blipFill>
        <p:spPr>
          <a:xfrm>
            <a:off x="9774315" y="3514466"/>
            <a:ext cx="2556769" cy="1432935"/>
          </a:xfrm>
          <a:prstGeom prst="ellipse">
            <a:avLst/>
          </a:prstGeom>
          <a:ln>
            <a:noFill/>
          </a:ln>
          <a:effectLst>
            <a:softEdge rad="112500"/>
          </a:effectLst>
        </p:spPr>
      </p:pic>
      <p:cxnSp>
        <p:nvCxnSpPr>
          <p:cNvPr id="19" name="直接箭头连接符 18">
            <a:extLst>
              <a:ext uri="{FF2B5EF4-FFF2-40B4-BE49-F238E27FC236}">
                <a16:creationId xmlns:a16="http://schemas.microsoft.com/office/drawing/2014/main" id="{9FB75A26-CBE6-4A3F-95A8-CCC739D70F4A}"/>
              </a:ext>
            </a:extLst>
          </p:cNvPr>
          <p:cNvCxnSpPr/>
          <p:nvPr/>
        </p:nvCxnSpPr>
        <p:spPr>
          <a:xfrm flipV="1">
            <a:off x="5237515" y="4470228"/>
            <a:ext cx="4803130" cy="14908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5152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AAF88A-0C59-4941-AEE2-3615145AAA96}"/>
              </a:ext>
            </a:extLst>
          </p:cNvPr>
          <p:cNvSpPr txBox="1"/>
          <p:nvPr/>
        </p:nvSpPr>
        <p:spPr>
          <a:xfrm>
            <a:off x="0" y="0"/>
            <a:ext cx="3755254" cy="523220"/>
          </a:xfrm>
          <a:prstGeom prst="rect">
            <a:avLst/>
          </a:prstGeom>
          <a:noFill/>
        </p:spPr>
        <p:txBody>
          <a:bodyPr wrap="square" rtlCol="0">
            <a:spAutoFit/>
          </a:bodyPr>
          <a:lstStyle/>
          <a:p>
            <a:pPr algn="ctr"/>
            <a:r>
              <a:rPr lang="zh-CN" altLang="en-US" sz="2800" b="1">
                <a:latin typeface="黑体" panose="02010609060101010101" pitchFamily="49" charset="-122"/>
                <a:ea typeface="黑体" panose="02010609060101010101" pitchFamily="49" charset="-122"/>
              </a:rPr>
              <a:t>根据</a:t>
            </a:r>
            <a:r>
              <a:rPr lang="en-US" altLang="zh-CN" sz="2800" b="1">
                <a:latin typeface="黑体" panose="02010609060101010101" pitchFamily="49" charset="-122"/>
                <a:ea typeface="黑体" panose="02010609060101010101" pitchFamily="49" charset="-122"/>
              </a:rPr>
              <a:t>FES</a:t>
            </a:r>
            <a:r>
              <a:rPr lang="zh-CN" altLang="en-US" sz="2800" b="1">
                <a:latin typeface="黑体" panose="02010609060101010101" pitchFamily="49" charset="-122"/>
                <a:ea typeface="黑体" panose="02010609060101010101" pitchFamily="49" charset="-122"/>
              </a:rPr>
              <a:t>推荐优秀房源</a:t>
            </a:r>
          </a:p>
        </p:txBody>
      </p:sp>
      <p:pic>
        <p:nvPicPr>
          <p:cNvPr id="3" name="图片 2">
            <a:extLst>
              <a:ext uri="{FF2B5EF4-FFF2-40B4-BE49-F238E27FC236}">
                <a16:creationId xmlns:a16="http://schemas.microsoft.com/office/drawing/2014/main" id="{80812998-B206-4AF8-BC3E-FDD19ADEE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536" y="989338"/>
            <a:ext cx="6294597" cy="4720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文本框 13">
            <a:extLst>
              <a:ext uri="{FF2B5EF4-FFF2-40B4-BE49-F238E27FC236}">
                <a16:creationId xmlns:a16="http://schemas.microsoft.com/office/drawing/2014/main" id="{6B831A68-5275-468D-AF45-32D890D33544}"/>
              </a:ext>
            </a:extLst>
          </p:cNvPr>
          <p:cNvSpPr txBox="1"/>
          <p:nvPr/>
        </p:nvSpPr>
        <p:spPr>
          <a:xfrm>
            <a:off x="4615458" y="6007127"/>
            <a:ext cx="2856752" cy="338554"/>
          </a:xfrm>
          <a:prstGeom prst="rect">
            <a:avLst/>
          </a:prstGeom>
          <a:noFill/>
        </p:spPr>
        <p:txBody>
          <a:bodyPr wrap="square">
            <a:spAutoFit/>
          </a:bodyPr>
          <a:lstStyle/>
          <a:p>
            <a:r>
              <a:rPr lang="zh-CN" altLang="en-US" sz="1600">
                <a:latin typeface="楷体" panose="02010609060101010101" pitchFamily="49" charset="-122"/>
                <a:ea typeface="楷体" panose="02010609060101010101" pitchFamily="49" charset="-122"/>
              </a:rPr>
              <a:t>在地图上标注出</a:t>
            </a:r>
            <a:r>
              <a:rPr lang="en-US" altLang="zh-CN" sz="1600">
                <a:latin typeface="楷体" panose="02010609060101010101" pitchFamily="49" charset="-122"/>
                <a:ea typeface="楷体" panose="02010609060101010101" pitchFamily="49" charset="-122"/>
              </a:rPr>
              <a:t>10</a:t>
            </a:r>
            <a:r>
              <a:rPr lang="zh-CN" altLang="en-US" sz="1600">
                <a:latin typeface="楷体" panose="02010609060101010101" pitchFamily="49" charset="-122"/>
                <a:ea typeface="楷体" panose="02010609060101010101" pitchFamily="49" charset="-122"/>
              </a:rPr>
              <a:t>所推荐房源</a:t>
            </a:r>
          </a:p>
        </p:txBody>
      </p:sp>
    </p:spTree>
    <p:extLst>
      <p:ext uri="{BB962C8B-B14F-4D97-AF65-F5344CB8AC3E}">
        <p14:creationId xmlns:p14="http://schemas.microsoft.com/office/powerpoint/2010/main" val="4004553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031706D-0550-4D2F-8A08-48B9E3EEB7B5}"/>
              </a:ext>
            </a:extLst>
          </p:cNvPr>
          <p:cNvSpPr txBox="1"/>
          <p:nvPr/>
        </p:nvSpPr>
        <p:spPr>
          <a:xfrm>
            <a:off x="3841811" y="2721114"/>
            <a:ext cx="4508378" cy="707886"/>
          </a:xfrm>
          <a:prstGeom prst="rect">
            <a:avLst/>
          </a:prstGeom>
          <a:noFill/>
        </p:spPr>
        <p:txBody>
          <a:bodyPr wrap="square" rtlCol="0">
            <a:spAutoFit/>
          </a:bodyPr>
          <a:lstStyle/>
          <a:p>
            <a:r>
              <a:rPr lang="zh-CN" altLang="en-US" sz="4000" b="1">
                <a:latin typeface="黑体" panose="02010609060101010101" pitchFamily="49" charset="-122"/>
                <a:ea typeface="黑体" panose="02010609060101010101" pitchFamily="49" charset="-122"/>
              </a:rPr>
              <a:t>第四章 未来展望</a:t>
            </a:r>
          </a:p>
        </p:txBody>
      </p:sp>
    </p:spTree>
    <p:extLst>
      <p:ext uri="{BB962C8B-B14F-4D97-AF65-F5344CB8AC3E}">
        <p14:creationId xmlns:p14="http://schemas.microsoft.com/office/powerpoint/2010/main" val="2702415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F5111F-956A-4E84-BE78-E38DA13B6EF8}"/>
              </a:ext>
            </a:extLst>
          </p:cNvPr>
          <p:cNvSpPr txBox="1"/>
          <p:nvPr/>
        </p:nvSpPr>
        <p:spPr>
          <a:xfrm>
            <a:off x="2765100" y="2767280"/>
            <a:ext cx="7514055" cy="1323439"/>
          </a:xfrm>
          <a:prstGeom prst="rect">
            <a:avLst/>
          </a:prstGeom>
          <a:noFill/>
        </p:spPr>
        <p:txBody>
          <a:bodyPr wrap="square">
            <a:spAutoFit/>
          </a:bodyPr>
          <a:lstStyle/>
          <a:p>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补充一点前面的数据分析</a:t>
            </a:r>
            <a:endParaRPr lang="en-US" altLang="zh-CN" sz="2000">
              <a:latin typeface="楷体" panose="02010609060101010101" pitchFamily="49" charset="-122"/>
              <a:ea typeface="楷体" panose="02010609060101010101" pitchFamily="49" charset="-122"/>
            </a:endParaRPr>
          </a:p>
          <a:p>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最后的推荐房源可视化到地图上</a:t>
            </a:r>
            <a:endParaRPr lang="en-US" altLang="zh-CN" sz="2000">
              <a:latin typeface="楷体" panose="02010609060101010101" pitchFamily="49" charset="-122"/>
              <a:ea typeface="楷体" panose="02010609060101010101" pitchFamily="49" charset="-122"/>
            </a:endParaRPr>
          </a:p>
          <a:p>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距离计算将直线距离替换为实际通勤距离</a:t>
            </a:r>
            <a:endParaRPr lang="en-US" altLang="zh-CN" sz="2000">
              <a:latin typeface="楷体" panose="02010609060101010101" pitchFamily="49" charset="-122"/>
              <a:ea typeface="楷体" panose="02010609060101010101" pitchFamily="49" charset="-122"/>
            </a:endParaRPr>
          </a:p>
          <a:p>
            <a:r>
              <a:rPr lang="en-US" altLang="zh-CN" sz="2000">
                <a:latin typeface="楷体" panose="02010609060101010101" pitchFamily="49" charset="-122"/>
                <a:ea typeface="楷体" panose="02010609060101010101" pitchFamily="49" charset="-122"/>
              </a:rPr>
              <a:t>·</a:t>
            </a:r>
            <a:r>
              <a:rPr lang="zh-CN" altLang="en-US" sz="2000">
                <a:latin typeface="楷体" panose="02010609060101010101" pitchFamily="49" charset="-122"/>
                <a:ea typeface="楷体" panose="02010609060101010101" pitchFamily="49" charset="-122"/>
              </a:rPr>
              <a:t>整个系统规范化，添加前端、输入等操作，实现与用户的交互</a:t>
            </a:r>
          </a:p>
        </p:txBody>
      </p:sp>
      <p:sp>
        <p:nvSpPr>
          <p:cNvPr id="5" name="文本框 4">
            <a:extLst>
              <a:ext uri="{FF2B5EF4-FFF2-40B4-BE49-F238E27FC236}">
                <a16:creationId xmlns:a16="http://schemas.microsoft.com/office/drawing/2014/main" id="{355DAD56-41C8-403D-A834-1D10CA4AD9E6}"/>
              </a:ext>
            </a:extLst>
          </p:cNvPr>
          <p:cNvSpPr txBox="1"/>
          <p:nvPr/>
        </p:nvSpPr>
        <p:spPr>
          <a:xfrm>
            <a:off x="4541296" y="1007723"/>
            <a:ext cx="3109405" cy="707886"/>
          </a:xfrm>
          <a:prstGeom prst="rect">
            <a:avLst/>
          </a:prstGeom>
          <a:noFill/>
        </p:spPr>
        <p:txBody>
          <a:bodyPr wrap="square" rtlCol="0">
            <a:spAutoFit/>
          </a:bodyPr>
          <a:lstStyle/>
          <a:p>
            <a:r>
              <a:rPr lang="zh-CN" altLang="en-US" sz="4000" b="1">
                <a:latin typeface="黑体" panose="02010609060101010101" pitchFamily="49" charset="-122"/>
                <a:ea typeface="黑体" panose="02010609060101010101" pitchFamily="49" charset="-122"/>
              </a:rPr>
              <a:t>未完待续</a:t>
            </a:r>
            <a:r>
              <a:rPr lang="en-US" altLang="zh-CN" sz="4000" b="1">
                <a:latin typeface="黑体" panose="02010609060101010101" pitchFamily="49" charset="-122"/>
                <a:ea typeface="黑体" panose="02010609060101010101" pitchFamily="49" charset="-122"/>
              </a:rPr>
              <a:t>...</a:t>
            </a:r>
            <a:endParaRPr lang="zh-CN" altLang="en-US" sz="4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77171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Washington DC</a:t>
            </a:r>
            <a:r>
              <a:rPr lang="zh-CN" altLang="en-US" sz="2800" b="1">
                <a:latin typeface="黑体" panose="02010609060101010101" pitchFamily="49" charset="-122"/>
                <a:ea typeface="黑体" panose="02010609060101010101" pitchFamily="49" charset="-122"/>
              </a:rPr>
              <a:t>犯罪数据</a:t>
            </a:r>
          </a:p>
        </p:txBody>
      </p:sp>
      <p:sp>
        <p:nvSpPr>
          <p:cNvPr id="6" name="文本框 5">
            <a:extLst>
              <a:ext uri="{FF2B5EF4-FFF2-40B4-BE49-F238E27FC236}">
                <a16:creationId xmlns:a16="http://schemas.microsoft.com/office/drawing/2014/main" id="{46031C4E-045D-444F-8A9A-892A978FC489}"/>
              </a:ext>
            </a:extLst>
          </p:cNvPr>
          <p:cNvSpPr txBox="1"/>
          <p:nvPr/>
        </p:nvSpPr>
        <p:spPr>
          <a:xfrm>
            <a:off x="73241" y="681763"/>
            <a:ext cx="6147786" cy="1477328"/>
          </a:xfrm>
          <a:prstGeom prst="rect">
            <a:avLst/>
          </a:prstGeom>
          <a:noFill/>
        </p:spPr>
        <p:txBody>
          <a:bodyPr wrap="square">
            <a:spAutoFit/>
          </a:bodyPr>
          <a:lstStyle/>
          <a:p>
            <a:r>
              <a:rPr lang="zh-CN" altLang="zh-CN" sz="1800" kern="100">
                <a:effectLst/>
                <a:ea typeface="楷体" panose="02010609060101010101" pitchFamily="49" charset="-122"/>
                <a:cs typeface="黑体" panose="02010609060101010101" pitchFamily="49" charset="-122"/>
              </a:rPr>
              <a:t>本次实习我们使用的是从</a:t>
            </a:r>
            <a:r>
              <a:rPr lang="en-US" altLang="zh-CN" sz="1800" u="sng" kern="100">
                <a:solidFill>
                  <a:srgbClr val="0563C1"/>
                </a:solidFill>
                <a:effectLst/>
                <a:latin typeface="楷体" panose="02010609060101010101" pitchFamily="49" charset="-122"/>
                <a:ea typeface="宋体" panose="02010600030101010101" pitchFamily="2" charset="-122"/>
                <a:cs typeface="黑体" panose="02010609060101010101" pitchFamily="49" charset="-122"/>
                <a:hlinkClick r:id="rId2"/>
              </a:rPr>
              <a:t>https://</a:t>
            </a:r>
            <a:r>
              <a:rPr lang="en-US" altLang="zh-CN" sz="1800" u="sng" kern="100" err="1">
                <a:solidFill>
                  <a:srgbClr val="0563C1"/>
                </a:solidFill>
                <a:effectLst/>
                <a:latin typeface="楷体" panose="02010609060101010101" pitchFamily="49" charset="-122"/>
                <a:ea typeface="宋体" panose="02010600030101010101" pitchFamily="2" charset="-122"/>
                <a:cs typeface="黑体" panose="02010609060101010101" pitchFamily="49" charset="-122"/>
                <a:hlinkClick r:id="rId2"/>
              </a:rPr>
              <a:t>opendata.dc.gov</a:t>
            </a:r>
            <a:r>
              <a:rPr lang="zh-CN" altLang="zh-CN" sz="1800" kern="100">
                <a:effectLst/>
                <a:ea typeface="楷体" panose="02010609060101010101" pitchFamily="49" charset="-122"/>
                <a:cs typeface="黑体" panose="02010609060101010101" pitchFamily="49" charset="-122"/>
              </a:rPr>
              <a:t>开源数据网站中下载的华盛顿特区（</a:t>
            </a:r>
            <a:r>
              <a:rPr lang="en-US" altLang="zh-CN" sz="1800" kern="100" err="1">
                <a:effectLst/>
                <a:ea typeface="楷体" panose="02010609060101010101" pitchFamily="49" charset="-122"/>
                <a:cs typeface="黑体" panose="02010609060101010101" pitchFamily="49" charset="-122"/>
              </a:rPr>
              <a:t>WashingtonDC</a:t>
            </a:r>
            <a:r>
              <a:rPr lang="zh-CN" altLang="zh-CN" sz="1800" kern="100">
                <a:effectLst/>
                <a:ea typeface="楷体" panose="02010609060101010101" pitchFamily="49" charset="-122"/>
                <a:cs typeface="黑体" panose="02010609060101010101" pitchFamily="49" charset="-122"/>
              </a:rPr>
              <a:t>）犯罪事件数据。值得注意的是，我从该网站上下载了十年的（</a:t>
            </a:r>
            <a:r>
              <a:rPr lang="en-US" altLang="zh-CN" sz="1800" kern="100">
                <a:effectLst/>
                <a:ea typeface="楷体" panose="02010609060101010101" pitchFamily="49" charset="-122"/>
                <a:cs typeface="黑体" panose="02010609060101010101" pitchFamily="49" charset="-122"/>
              </a:rPr>
              <a:t>2014-2023</a:t>
            </a:r>
            <a:r>
              <a:rPr lang="zh-CN" altLang="zh-CN" sz="1800" kern="100">
                <a:effectLst/>
                <a:ea typeface="楷体" panose="02010609060101010101" pitchFamily="49" charset="-122"/>
                <a:cs typeface="黑体" panose="02010609060101010101" pitchFamily="49" charset="-122"/>
              </a:rPr>
              <a:t>）华盛顿特区犯罪数据（两种形式：</a:t>
            </a:r>
            <a:r>
              <a:rPr lang="en-US" altLang="zh-CN" sz="1800" kern="100">
                <a:effectLst/>
                <a:ea typeface="楷体" panose="02010609060101010101" pitchFamily="49" charset="-122"/>
                <a:cs typeface="黑体" panose="02010609060101010101" pitchFamily="49" charset="-122"/>
              </a:rPr>
              <a:t>csv</a:t>
            </a:r>
            <a:r>
              <a:rPr lang="zh-CN" altLang="zh-CN" sz="1800" kern="100">
                <a:effectLst/>
                <a:ea typeface="楷体" panose="02010609060101010101" pitchFamily="49" charset="-122"/>
                <a:cs typeface="黑体" panose="02010609060101010101" pitchFamily="49" charset="-122"/>
              </a:rPr>
              <a:t>和</a:t>
            </a:r>
            <a:r>
              <a:rPr lang="en-US" altLang="zh-CN" sz="1800" kern="100">
                <a:effectLst/>
                <a:ea typeface="楷体" panose="02010609060101010101" pitchFamily="49" charset="-122"/>
                <a:cs typeface="黑体" panose="02010609060101010101" pitchFamily="49" charset="-122"/>
              </a:rPr>
              <a:t>shapefile</a:t>
            </a:r>
            <a:r>
              <a:rPr lang="zh-CN" altLang="zh-CN" sz="1800" kern="100">
                <a:effectLst/>
                <a:ea typeface="楷体" panose="02010609060101010101" pitchFamily="49" charset="-122"/>
                <a:cs typeface="黑体" panose="02010609060101010101" pitchFamily="49" charset="-122"/>
              </a:rPr>
              <a:t>），总共</a:t>
            </a:r>
            <a:r>
              <a:rPr lang="en-US" altLang="zh-CN" sz="1800" kern="100">
                <a:effectLst/>
                <a:ea typeface="楷体" panose="02010609060101010101" pitchFamily="49" charset="-122"/>
                <a:cs typeface="黑体" panose="02010609060101010101" pitchFamily="49" charset="-122"/>
              </a:rPr>
              <a:t>308766</a:t>
            </a:r>
            <a:r>
              <a:rPr lang="zh-CN" altLang="zh-CN" sz="1800" kern="100">
                <a:effectLst/>
                <a:ea typeface="楷体" panose="02010609060101010101" pitchFamily="49" charset="-122"/>
                <a:cs typeface="黑体" panose="02010609060101010101" pitchFamily="49" charset="-122"/>
              </a:rPr>
              <a:t>个犯罪事件作为本次实习的原始数据集</a:t>
            </a:r>
            <a:endParaRPr lang="zh-CN" altLang="en-US"/>
          </a:p>
        </p:txBody>
      </p:sp>
      <p:pic>
        <p:nvPicPr>
          <p:cNvPr id="11" name="图片 10">
            <a:extLst>
              <a:ext uri="{FF2B5EF4-FFF2-40B4-BE49-F238E27FC236}">
                <a16:creationId xmlns:a16="http://schemas.microsoft.com/office/drawing/2014/main" id="{45789CC4-074C-4307-8026-8228EEFF4CE0}"/>
              </a:ext>
            </a:extLst>
          </p:cNvPr>
          <p:cNvPicPr/>
          <p:nvPr/>
        </p:nvPicPr>
        <p:blipFill>
          <a:blip r:embed="rId3"/>
          <a:stretch>
            <a:fillRect/>
          </a:stretch>
        </p:blipFill>
        <p:spPr>
          <a:xfrm>
            <a:off x="1245889" y="2229672"/>
            <a:ext cx="1443990" cy="1670685"/>
          </a:xfrm>
          <a:prstGeom prst="rect">
            <a:avLst/>
          </a:prstGeom>
        </p:spPr>
      </p:pic>
      <p:pic>
        <p:nvPicPr>
          <p:cNvPr id="12" name="图片 11">
            <a:extLst>
              <a:ext uri="{FF2B5EF4-FFF2-40B4-BE49-F238E27FC236}">
                <a16:creationId xmlns:a16="http://schemas.microsoft.com/office/drawing/2014/main" id="{20E0BB16-4B72-4F24-94C9-F50CA6320E37}"/>
              </a:ext>
            </a:extLst>
          </p:cNvPr>
          <p:cNvPicPr/>
          <p:nvPr/>
        </p:nvPicPr>
        <p:blipFill>
          <a:blip r:embed="rId4"/>
          <a:stretch>
            <a:fillRect/>
          </a:stretch>
        </p:blipFill>
        <p:spPr>
          <a:xfrm>
            <a:off x="2707659" y="2229672"/>
            <a:ext cx="1393825" cy="1675130"/>
          </a:xfrm>
          <a:prstGeom prst="rect">
            <a:avLst/>
          </a:prstGeom>
        </p:spPr>
      </p:pic>
      <p:pic>
        <p:nvPicPr>
          <p:cNvPr id="10" name="图片 9">
            <a:extLst>
              <a:ext uri="{FF2B5EF4-FFF2-40B4-BE49-F238E27FC236}">
                <a16:creationId xmlns:a16="http://schemas.microsoft.com/office/drawing/2014/main" id="{CC5315EF-B87E-4C6B-958A-7EF1D9F926C5}"/>
              </a:ext>
            </a:extLst>
          </p:cNvPr>
          <p:cNvPicPr>
            <a:picLocks noChangeAspect="1"/>
          </p:cNvPicPr>
          <p:nvPr/>
        </p:nvPicPr>
        <p:blipFill>
          <a:blip r:embed="rId5"/>
          <a:stretch>
            <a:fillRect/>
          </a:stretch>
        </p:blipFill>
        <p:spPr>
          <a:xfrm>
            <a:off x="6868191" y="0"/>
            <a:ext cx="5184951" cy="4052656"/>
          </a:xfrm>
          <a:prstGeom prst="rect">
            <a:avLst/>
          </a:prstGeom>
        </p:spPr>
      </p:pic>
      <p:pic>
        <p:nvPicPr>
          <p:cNvPr id="18" name="图片 17">
            <a:extLst>
              <a:ext uri="{FF2B5EF4-FFF2-40B4-BE49-F238E27FC236}">
                <a16:creationId xmlns:a16="http://schemas.microsoft.com/office/drawing/2014/main" id="{C6E7F100-94E7-4A03-8FCD-434783393D06}"/>
              </a:ext>
            </a:extLst>
          </p:cNvPr>
          <p:cNvPicPr>
            <a:picLocks noChangeAspect="1"/>
          </p:cNvPicPr>
          <p:nvPr/>
        </p:nvPicPr>
        <p:blipFill>
          <a:blip r:embed="rId6"/>
          <a:stretch>
            <a:fillRect/>
          </a:stretch>
        </p:blipFill>
        <p:spPr>
          <a:xfrm>
            <a:off x="4216098" y="3819905"/>
            <a:ext cx="3361905" cy="3038095"/>
          </a:xfrm>
          <a:prstGeom prst="rect">
            <a:avLst/>
          </a:prstGeom>
        </p:spPr>
      </p:pic>
      <p:pic>
        <p:nvPicPr>
          <p:cNvPr id="20" name="图片 19">
            <a:extLst>
              <a:ext uri="{FF2B5EF4-FFF2-40B4-BE49-F238E27FC236}">
                <a16:creationId xmlns:a16="http://schemas.microsoft.com/office/drawing/2014/main" id="{995EAE27-ABBA-4FAB-877E-FCBDD1BD1BC3}"/>
              </a:ext>
            </a:extLst>
          </p:cNvPr>
          <p:cNvPicPr>
            <a:picLocks noChangeAspect="1"/>
          </p:cNvPicPr>
          <p:nvPr/>
        </p:nvPicPr>
        <p:blipFill>
          <a:blip r:embed="rId7"/>
          <a:stretch>
            <a:fillRect/>
          </a:stretch>
        </p:blipFill>
        <p:spPr>
          <a:xfrm>
            <a:off x="73241" y="4266987"/>
            <a:ext cx="4142857" cy="2514286"/>
          </a:xfrm>
          <a:prstGeom prst="rect">
            <a:avLst/>
          </a:prstGeom>
        </p:spPr>
      </p:pic>
      <p:pic>
        <p:nvPicPr>
          <p:cNvPr id="22" name="图片 21">
            <a:extLst>
              <a:ext uri="{FF2B5EF4-FFF2-40B4-BE49-F238E27FC236}">
                <a16:creationId xmlns:a16="http://schemas.microsoft.com/office/drawing/2014/main" id="{B29A41F8-762F-4EBC-97CF-1422B3A0724D}"/>
              </a:ext>
            </a:extLst>
          </p:cNvPr>
          <p:cNvPicPr>
            <a:picLocks noChangeAspect="1"/>
          </p:cNvPicPr>
          <p:nvPr/>
        </p:nvPicPr>
        <p:blipFill>
          <a:blip r:embed="rId8"/>
          <a:stretch>
            <a:fillRect/>
          </a:stretch>
        </p:blipFill>
        <p:spPr>
          <a:xfrm>
            <a:off x="7174425" y="4707672"/>
            <a:ext cx="5017575" cy="1818762"/>
          </a:xfrm>
          <a:prstGeom prst="rect">
            <a:avLst/>
          </a:prstGeom>
        </p:spPr>
      </p:pic>
    </p:spTree>
    <p:extLst>
      <p:ext uri="{BB962C8B-B14F-4D97-AF65-F5344CB8AC3E}">
        <p14:creationId xmlns:p14="http://schemas.microsoft.com/office/powerpoint/2010/main" val="395954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Washington DC</a:t>
            </a:r>
            <a:r>
              <a:rPr lang="zh-CN" altLang="en-US" sz="2800" b="1">
                <a:latin typeface="黑体" panose="02010609060101010101" pitchFamily="49" charset="-122"/>
                <a:ea typeface="黑体" panose="02010609060101010101" pitchFamily="49" charset="-122"/>
              </a:rPr>
              <a:t>犯罪数据</a:t>
            </a:r>
          </a:p>
        </p:txBody>
      </p:sp>
      <p:graphicFrame>
        <p:nvGraphicFramePr>
          <p:cNvPr id="2" name="表格 1">
            <a:extLst>
              <a:ext uri="{FF2B5EF4-FFF2-40B4-BE49-F238E27FC236}">
                <a16:creationId xmlns:a16="http://schemas.microsoft.com/office/drawing/2014/main" id="{0A7E8FED-FA04-48D7-84A3-C99A9D8FA4B7}"/>
              </a:ext>
            </a:extLst>
          </p:cNvPr>
          <p:cNvGraphicFramePr>
            <a:graphicFrameLocks noGrp="1"/>
          </p:cNvGraphicFramePr>
          <p:nvPr>
            <p:extLst>
              <p:ext uri="{D42A27DB-BD31-4B8C-83A1-F6EECF244321}">
                <p14:modId xmlns:p14="http://schemas.microsoft.com/office/powerpoint/2010/main" val="2553132877"/>
              </p:ext>
            </p:extLst>
          </p:nvPr>
        </p:nvGraphicFramePr>
        <p:xfrm>
          <a:off x="6294268" y="97654"/>
          <a:ext cx="5495278" cy="6318164"/>
        </p:xfrm>
        <a:graphic>
          <a:graphicData uri="http://schemas.openxmlformats.org/drawingml/2006/table">
            <a:tbl>
              <a:tblPr firstRow="1" firstCol="1" bandRow="1">
                <a:tableStyleId>{5C22544A-7EE6-4342-B048-85BDC9FD1C3A}</a:tableStyleId>
              </a:tblPr>
              <a:tblGrid>
                <a:gridCol w="1584875">
                  <a:extLst>
                    <a:ext uri="{9D8B030D-6E8A-4147-A177-3AD203B41FA5}">
                      <a16:colId xmlns:a16="http://schemas.microsoft.com/office/drawing/2014/main" val="1938290518"/>
                    </a:ext>
                  </a:extLst>
                </a:gridCol>
                <a:gridCol w="1736771">
                  <a:extLst>
                    <a:ext uri="{9D8B030D-6E8A-4147-A177-3AD203B41FA5}">
                      <a16:colId xmlns:a16="http://schemas.microsoft.com/office/drawing/2014/main" val="1982174906"/>
                    </a:ext>
                  </a:extLst>
                </a:gridCol>
                <a:gridCol w="2173632">
                  <a:extLst>
                    <a:ext uri="{9D8B030D-6E8A-4147-A177-3AD203B41FA5}">
                      <a16:colId xmlns:a16="http://schemas.microsoft.com/office/drawing/2014/main" val="2214131854"/>
                    </a:ext>
                  </a:extLst>
                </a:gridCol>
              </a:tblGrid>
              <a:tr h="202689">
                <a:tc>
                  <a:txBody>
                    <a:bodyPr/>
                    <a:lstStyle/>
                    <a:p>
                      <a:pPr algn="ctr"/>
                      <a:r>
                        <a:rPr lang="en-US" sz="1050" kern="100">
                          <a:effectLst/>
                          <a:latin typeface="Calibri" panose="020F0502020204030204" pitchFamily="34" charset="0"/>
                          <a:cs typeface="Calibri" panose="020F0502020204030204" pitchFamily="34" charset="0"/>
                        </a:rPr>
                        <a:t>Key</a:t>
                      </a:r>
                      <a:endParaRPr lang="zh-CN" sz="105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50" kern="100">
                          <a:effectLst/>
                          <a:latin typeface="Calibri" panose="020F0502020204030204" pitchFamily="34" charset="0"/>
                          <a:cs typeface="Calibri" panose="020F0502020204030204" pitchFamily="34" charset="0"/>
                        </a:rPr>
                        <a:t>Definition</a:t>
                      </a:r>
                      <a:endParaRPr lang="zh-CN" sz="105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50" kern="100">
                          <a:effectLst/>
                          <a:latin typeface="Calibri" panose="020F0502020204030204" pitchFamily="34" charset="0"/>
                          <a:cs typeface="Calibri" panose="020F0502020204030204" pitchFamily="34" charset="0"/>
                        </a:rPr>
                        <a:t>Description</a:t>
                      </a:r>
                      <a:endParaRPr lang="zh-CN" sz="105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extLst>
                  <a:ext uri="{0D108BD9-81ED-4DB2-BD59-A6C34878D82A}">
                    <a16:rowId xmlns:a16="http://schemas.microsoft.com/office/drawing/2014/main" val="1424794883"/>
                  </a:ext>
                </a:extLst>
              </a:tr>
              <a:tr h="304033">
                <a:tc>
                  <a:txBody>
                    <a:bodyPr/>
                    <a:lstStyle/>
                    <a:p>
                      <a:pPr algn="ctr"/>
                      <a:r>
                        <a:rPr lang="en-US" sz="1000" kern="100" err="1">
                          <a:solidFill>
                            <a:srgbClr val="FF0000"/>
                          </a:solidFill>
                          <a:effectLst/>
                          <a:latin typeface="Calibri" panose="020F0502020204030204" pitchFamily="34" charset="0"/>
                          <a:cs typeface="Calibri" panose="020F0502020204030204" pitchFamily="34" charset="0"/>
                        </a:rPr>
                        <a:t>CCN</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Criminal Complaint Number</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刑事诉讼编号（警方给每个案件分配的唯一编号）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254301292"/>
                  </a:ext>
                </a:extLst>
              </a:tr>
              <a:tr h="304033">
                <a:tc>
                  <a:txBody>
                    <a:bodyPr/>
                    <a:lstStyle/>
                    <a:p>
                      <a:pPr algn="ctr"/>
                      <a:r>
                        <a:rPr lang="en-US" sz="1000" kern="100" err="1">
                          <a:solidFill>
                            <a:srgbClr val="FF0000"/>
                          </a:solidFill>
                          <a:effectLst/>
                          <a:latin typeface="Calibri" panose="020F0502020204030204" pitchFamily="34" charset="0"/>
                          <a:cs typeface="Calibri" panose="020F0502020204030204" pitchFamily="34" charset="0"/>
                        </a:rPr>
                        <a:t>REPORT_DAT</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Crime Report Date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案件被警方报道的时间（可能晚于发生时间）</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342322710"/>
                  </a:ext>
                </a:extLst>
              </a:tr>
              <a:tr h="839428">
                <a:tc>
                  <a:txBody>
                    <a:bodyPr/>
                    <a:lstStyle/>
                    <a:p>
                      <a:pPr algn="ctr"/>
                      <a:r>
                        <a:rPr lang="en-US" sz="1000" kern="100">
                          <a:effectLst/>
                          <a:latin typeface="Calibri" panose="020F0502020204030204" pitchFamily="34" charset="0"/>
                          <a:cs typeface="Calibri" panose="020F0502020204030204" pitchFamily="34" charset="0"/>
                        </a:rPr>
                        <a:t> </a:t>
                      </a:r>
                      <a:endParaRPr lang="zh-CN" sz="1000" kern="100">
                        <a:effectLst/>
                        <a:latin typeface="Calibri" panose="020F0502020204030204" pitchFamily="34" charset="0"/>
                        <a:cs typeface="Calibri" panose="020F0502020204030204" pitchFamily="34" charset="0"/>
                      </a:endParaRPr>
                    </a:p>
                    <a:p>
                      <a:pPr algn="ctr"/>
                      <a:r>
                        <a:rPr lang="en-US" sz="1000" kern="100">
                          <a:effectLst/>
                          <a:latin typeface="Calibri" panose="020F0502020204030204" pitchFamily="34" charset="0"/>
                          <a:cs typeface="Calibri" panose="020F0502020204030204" pitchFamily="34" charset="0"/>
                        </a:rPr>
                        <a:t>SHIFT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 </a:t>
                      </a:r>
                      <a:endParaRPr lang="zh-CN" sz="1000" kern="100">
                        <a:effectLst/>
                        <a:latin typeface="Calibri" panose="020F0502020204030204" pitchFamily="34" charset="0"/>
                        <a:cs typeface="Calibri" panose="020F0502020204030204" pitchFamily="34" charset="0"/>
                      </a:endParaRPr>
                    </a:p>
                    <a:p>
                      <a:pPr algn="ctr"/>
                      <a:r>
                        <a:rPr lang="en-US" sz="1000" kern="100" err="1">
                          <a:effectLst/>
                          <a:latin typeface="Calibri" panose="020F0502020204030204" pitchFamily="34" charset="0"/>
                          <a:cs typeface="Calibri" panose="020F0502020204030204" pitchFamily="34" charset="0"/>
                        </a:rPr>
                        <a:t>MPD</a:t>
                      </a:r>
                      <a:r>
                        <a:rPr lang="en-US" sz="1000" kern="100">
                          <a:effectLst/>
                          <a:latin typeface="Calibri" panose="020F0502020204030204" pitchFamily="34" charset="0"/>
                          <a:cs typeface="Calibri" panose="020F0502020204030204" pitchFamily="34" charset="0"/>
                        </a:rPr>
                        <a:t> Shift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lnSpc>
                          <a:spcPts val="1200"/>
                        </a:lnSpc>
                      </a:pPr>
                      <a:r>
                        <a:rPr lang="zh-CN" sz="1000" kern="100">
                          <a:effectLst/>
                        </a:rPr>
                        <a:t>警局成员在案件报到时的值班。白班一般在早上</a:t>
                      </a:r>
                      <a:r>
                        <a:rPr lang="en-US" sz="1000" kern="100">
                          <a:effectLst/>
                        </a:rPr>
                        <a:t>7</a:t>
                      </a:r>
                      <a:r>
                        <a:rPr lang="zh-CN" sz="1000" kern="100">
                          <a:effectLst/>
                        </a:rPr>
                        <a:t>点到下午</a:t>
                      </a:r>
                      <a:r>
                        <a:rPr lang="en-US" sz="1000" kern="100">
                          <a:effectLst/>
                        </a:rPr>
                        <a:t>15</a:t>
                      </a:r>
                      <a:r>
                        <a:rPr lang="zh-CN" sz="1000" kern="100">
                          <a:effectLst/>
                        </a:rPr>
                        <a:t>点之间</a:t>
                      </a:r>
                      <a:r>
                        <a:rPr lang="en-US" sz="1000" kern="100">
                          <a:effectLst/>
                        </a:rPr>
                        <a:t>(</a:t>
                      </a:r>
                      <a:r>
                        <a:rPr lang="zh-CN" sz="1000" kern="100">
                          <a:effectLst/>
                        </a:rPr>
                        <a:t>军事时间</a:t>
                      </a:r>
                      <a:r>
                        <a:rPr lang="en-US" sz="1000" kern="100">
                          <a:effectLst/>
                        </a:rPr>
                        <a:t>);</a:t>
                      </a:r>
                      <a:r>
                        <a:rPr lang="zh-CN" sz="1000" kern="100">
                          <a:effectLst/>
                        </a:rPr>
                        <a:t>晚上</a:t>
                      </a:r>
                      <a:r>
                        <a:rPr lang="en-US" sz="1000" kern="100">
                          <a:effectLst/>
                        </a:rPr>
                        <a:t>15</a:t>
                      </a:r>
                      <a:r>
                        <a:rPr lang="zh-CN" sz="1000" kern="100">
                          <a:effectLst/>
                        </a:rPr>
                        <a:t>点到</a:t>
                      </a:r>
                      <a:r>
                        <a:rPr lang="en-US" sz="1000" kern="100">
                          <a:effectLst/>
                        </a:rPr>
                        <a:t>23</a:t>
                      </a:r>
                      <a:r>
                        <a:rPr lang="zh-CN" sz="1000" kern="100">
                          <a:effectLst/>
                        </a:rPr>
                        <a:t>点，午夜</a:t>
                      </a:r>
                      <a:r>
                        <a:rPr lang="en-US" sz="1000" kern="100">
                          <a:effectLst/>
                        </a:rPr>
                        <a:t>23</a:t>
                      </a:r>
                      <a:r>
                        <a:rPr lang="zh-CN" sz="1000" kern="100">
                          <a:effectLst/>
                        </a:rPr>
                        <a:t>点到</a:t>
                      </a:r>
                      <a:r>
                        <a:rPr lang="en-US" sz="1000" kern="100">
                          <a:effectLst/>
                        </a:rPr>
                        <a:t>7</a:t>
                      </a:r>
                      <a:r>
                        <a:rPr lang="zh-CN" sz="1000" kern="100">
                          <a:effectLst/>
                        </a:rPr>
                        <a:t>点。如果是未知的，则该字段将显示</a:t>
                      </a:r>
                      <a:r>
                        <a:rPr lang="en-US" sz="1000" kern="100">
                          <a:effectLst/>
                        </a:rPr>
                        <a:t>“UNK”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356341660"/>
                  </a:ext>
                </a:extLst>
              </a:tr>
              <a:tr h="304033">
                <a:tc>
                  <a:txBody>
                    <a:bodyPr/>
                    <a:lstStyle/>
                    <a:p>
                      <a:pPr algn="ctr"/>
                      <a:r>
                        <a:rPr lang="en-US" sz="1000" kern="100">
                          <a:solidFill>
                            <a:srgbClr val="FF0000"/>
                          </a:solidFill>
                          <a:effectLst/>
                          <a:latin typeface="Calibri" panose="020F0502020204030204" pitchFamily="34" charset="0"/>
                          <a:cs typeface="Calibri" panose="020F0502020204030204" pitchFamily="34" charset="0"/>
                        </a:rPr>
                        <a:t>METHOD</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Type of weapon used to commit crime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执行犯罪时用的武器</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4070790686"/>
                  </a:ext>
                </a:extLst>
              </a:tr>
              <a:tr h="177353">
                <a:tc>
                  <a:txBody>
                    <a:bodyPr/>
                    <a:lstStyle/>
                    <a:p>
                      <a:pPr algn="ctr"/>
                      <a:r>
                        <a:rPr lang="en-US" sz="1000" kern="100">
                          <a:solidFill>
                            <a:srgbClr val="FF0000"/>
                          </a:solidFill>
                          <a:effectLst/>
                          <a:latin typeface="Calibri" panose="020F0502020204030204" pitchFamily="34" charset="0"/>
                          <a:cs typeface="Calibri" panose="020F0502020204030204" pitchFamily="34" charset="0"/>
                        </a:rPr>
                        <a:t>OFFENSE</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Crime Offense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u="sng" kern="100" err="1">
                          <a:effectLst/>
                          <a:hlinkClick r:id="rId2"/>
                        </a:rPr>
                        <a:t>犯罪行为的定义（种类</a:t>
                      </a:r>
                      <a:r>
                        <a:rPr lang="en-US" sz="1000" u="sng" kern="100">
                          <a:effectLst/>
                          <a:hlinkClick r:id="rId2"/>
                        </a:rPr>
                        <a:t>）</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2209364397"/>
                  </a:ext>
                </a:extLst>
              </a:tr>
              <a:tr h="177353">
                <a:tc>
                  <a:txBody>
                    <a:bodyPr/>
                    <a:lstStyle/>
                    <a:p>
                      <a:pPr algn="ctr"/>
                      <a:r>
                        <a:rPr lang="en-US" sz="1000" kern="100">
                          <a:solidFill>
                            <a:srgbClr val="FF0000"/>
                          </a:solidFill>
                          <a:effectLst/>
                          <a:latin typeface="Calibri" panose="020F0502020204030204" pitchFamily="34" charset="0"/>
                          <a:cs typeface="Calibri" panose="020F0502020204030204" pitchFamily="34" charset="0"/>
                        </a:rPr>
                        <a:t>BLOCK</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Block Name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街道名</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2200137649"/>
                  </a:ext>
                </a:extLst>
              </a:tr>
              <a:tr h="304033">
                <a:tc>
                  <a:txBody>
                    <a:bodyPr/>
                    <a:lstStyle/>
                    <a:p>
                      <a:pPr algn="ctr"/>
                      <a:r>
                        <a:rPr lang="en-US" sz="1000" kern="100" err="1">
                          <a:effectLst/>
                          <a:latin typeface="Calibri" panose="020F0502020204030204" pitchFamily="34" charset="0"/>
                          <a:cs typeface="Calibri" panose="020F0502020204030204" pitchFamily="34" charset="0"/>
                        </a:rPr>
                        <a:t>XBLOCK</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Block X Coordinate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犯罪事件街区的</a:t>
                      </a:r>
                      <a:r>
                        <a:rPr lang="en-US" sz="1000" kern="100">
                          <a:effectLst/>
                        </a:rPr>
                        <a:t>X</a:t>
                      </a:r>
                      <a:r>
                        <a:rPr lang="zh-CN" sz="1000" kern="100">
                          <a:effectLst/>
                        </a:rPr>
                        <a:t>坐标</a:t>
                      </a:r>
                      <a:r>
                        <a:rPr lang="en-US" sz="1000" kern="100">
                          <a:effectLst/>
                        </a:rPr>
                        <a:t>(</a:t>
                      </a:r>
                      <a:r>
                        <a:rPr lang="zh-CN" sz="1000" kern="100">
                          <a:effectLst/>
                        </a:rPr>
                        <a:t>质心</a:t>
                      </a:r>
                      <a:r>
                        <a:rPr lang="en-US" sz="1000" kern="100">
                          <a:effectLst/>
                        </a:rPr>
                        <a:t>)</a:t>
                      </a:r>
                      <a:r>
                        <a:rPr lang="zh-CN" sz="1000" kern="100">
                          <a:effectLst/>
                        </a:rPr>
                        <a:t>，参考马里兰州平面</a:t>
                      </a:r>
                      <a:r>
                        <a:rPr lang="en-US" sz="1000" kern="100">
                          <a:effectLst/>
                        </a:rPr>
                        <a:t>NAD 1983</a:t>
                      </a:r>
                      <a:r>
                        <a:rPr lang="zh-CN" sz="1000" kern="100">
                          <a:effectLst/>
                        </a:rPr>
                        <a:t>米</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2126839852"/>
                  </a:ext>
                </a:extLst>
              </a:tr>
              <a:tr h="304033">
                <a:tc>
                  <a:txBody>
                    <a:bodyPr/>
                    <a:lstStyle/>
                    <a:p>
                      <a:pPr algn="ctr"/>
                      <a:r>
                        <a:rPr lang="en-US" sz="1000" kern="100" err="1">
                          <a:effectLst/>
                          <a:latin typeface="Calibri" panose="020F0502020204030204" pitchFamily="34" charset="0"/>
                          <a:cs typeface="Calibri" panose="020F0502020204030204" pitchFamily="34" charset="0"/>
                        </a:rPr>
                        <a:t>YBLOCK</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Block Y Coordinate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u="sng" kern="100">
                          <a:effectLst/>
                        </a:rPr>
                        <a:t>犯罪事件街区的</a:t>
                      </a:r>
                      <a:r>
                        <a:rPr lang="en-US" sz="1000" u="sng" kern="100">
                          <a:effectLst/>
                        </a:rPr>
                        <a:t>Y</a:t>
                      </a:r>
                      <a:r>
                        <a:rPr lang="zh-CN" sz="1000" u="sng" kern="100">
                          <a:effectLst/>
                        </a:rPr>
                        <a:t>坐标</a:t>
                      </a:r>
                      <a:r>
                        <a:rPr lang="en-US" sz="1000" u="sng" kern="100">
                          <a:effectLst/>
                        </a:rPr>
                        <a:t>(</a:t>
                      </a:r>
                      <a:r>
                        <a:rPr lang="zh-CN" sz="1000" u="sng" kern="100">
                          <a:effectLst/>
                        </a:rPr>
                        <a:t>质心</a:t>
                      </a:r>
                      <a:r>
                        <a:rPr lang="en-US" sz="1000" u="sng" kern="100">
                          <a:effectLst/>
                        </a:rPr>
                        <a:t>)</a:t>
                      </a:r>
                      <a:r>
                        <a:rPr lang="zh-CN" sz="1000" u="sng" kern="100">
                          <a:effectLst/>
                        </a:rPr>
                        <a:t>，参考马里兰州平面</a:t>
                      </a:r>
                      <a:r>
                        <a:rPr lang="en-US" sz="1000" u="sng" kern="100">
                          <a:effectLst/>
                        </a:rPr>
                        <a:t>NAD 1983</a:t>
                      </a:r>
                      <a:r>
                        <a:rPr lang="zh-CN" sz="1000" u="sng" kern="100">
                          <a:effectLst/>
                        </a:rPr>
                        <a:t>米</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2415181209"/>
                  </a:ext>
                </a:extLst>
              </a:tr>
              <a:tr h="177353">
                <a:tc>
                  <a:txBody>
                    <a:bodyPr/>
                    <a:lstStyle/>
                    <a:p>
                      <a:pPr algn="ctr"/>
                      <a:r>
                        <a:rPr lang="en-US" sz="1000" kern="100">
                          <a:effectLst/>
                          <a:latin typeface="Calibri" panose="020F0502020204030204" pitchFamily="34" charset="0"/>
                          <a:cs typeface="Calibri" panose="020F0502020204030204" pitchFamily="34" charset="0"/>
                        </a:rPr>
                        <a:t>WARD</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Distric Ward Identifier</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地区分区编号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554400142"/>
                  </a:ext>
                </a:extLst>
              </a:tr>
              <a:tr h="304033">
                <a:tc>
                  <a:txBody>
                    <a:bodyPr/>
                    <a:lstStyle/>
                    <a:p>
                      <a:pPr algn="ctr"/>
                      <a:r>
                        <a:rPr lang="en-US" sz="1000" kern="100">
                          <a:effectLst/>
                          <a:latin typeface="Calibri" panose="020F0502020204030204" pitchFamily="34" charset="0"/>
                          <a:cs typeface="Calibri" panose="020F0502020204030204" pitchFamily="34" charset="0"/>
                        </a:rPr>
                        <a:t>ANC</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Advisory Neighborhood Commission Identifier</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咨询居委会编号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1050726142"/>
                  </a:ext>
                </a:extLst>
              </a:tr>
              <a:tr h="177353">
                <a:tc>
                  <a:txBody>
                    <a:bodyPr/>
                    <a:lstStyle/>
                    <a:p>
                      <a:pPr algn="ctr"/>
                      <a:r>
                        <a:rPr lang="en-US" sz="1000" kern="100">
                          <a:effectLst/>
                          <a:latin typeface="Calibri" panose="020F0502020204030204" pitchFamily="34" charset="0"/>
                          <a:cs typeface="Calibri" panose="020F0502020204030204" pitchFamily="34" charset="0"/>
                        </a:rPr>
                        <a:t>DISTRICT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Police District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警区号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2507125066"/>
                  </a:ext>
                </a:extLst>
              </a:tr>
              <a:tr h="177353">
                <a:tc>
                  <a:txBody>
                    <a:bodyPr/>
                    <a:lstStyle/>
                    <a:p>
                      <a:pPr algn="ctr"/>
                      <a:r>
                        <a:rPr lang="en-US" sz="1000" kern="100">
                          <a:effectLst/>
                          <a:latin typeface="Calibri" panose="020F0502020204030204" pitchFamily="34" charset="0"/>
                          <a:cs typeface="Calibri" panose="020F0502020204030204" pitchFamily="34" charset="0"/>
                        </a:rPr>
                        <a:t>PSA</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Police Service Areas</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警察服务区号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231533406"/>
                  </a:ext>
                </a:extLst>
              </a:tr>
              <a:tr h="354705">
                <a:tc>
                  <a:txBody>
                    <a:bodyPr/>
                    <a:lstStyle/>
                    <a:p>
                      <a:pPr algn="ctr"/>
                      <a:r>
                        <a:rPr lang="en-US" sz="1000" kern="100" err="1">
                          <a:effectLst/>
                          <a:latin typeface="Calibri" panose="020F0502020204030204" pitchFamily="34" charset="0"/>
                          <a:cs typeface="Calibri" panose="020F0502020204030204" pitchFamily="34" charset="0"/>
                        </a:rPr>
                        <a:t>NEIGHBORHOOD_CLUSTER</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Neighborhood Cluster</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社区聚类号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853970518"/>
                  </a:ext>
                </a:extLst>
              </a:tr>
              <a:tr h="177353">
                <a:tc>
                  <a:txBody>
                    <a:bodyPr/>
                    <a:lstStyle/>
                    <a:p>
                      <a:pPr algn="ctr"/>
                      <a:r>
                        <a:rPr lang="en-US" sz="1000" kern="100" err="1">
                          <a:effectLst/>
                          <a:latin typeface="Calibri" panose="020F0502020204030204" pitchFamily="34" charset="0"/>
                          <a:cs typeface="Calibri" panose="020F0502020204030204" pitchFamily="34" charset="0"/>
                        </a:rPr>
                        <a:t>BLOCK_GROUP</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Census Block Group</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普查组号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268228940"/>
                  </a:ext>
                </a:extLst>
              </a:tr>
              <a:tr h="177353">
                <a:tc>
                  <a:txBody>
                    <a:bodyPr/>
                    <a:lstStyle/>
                    <a:p>
                      <a:pPr algn="ctr"/>
                      <a:r>
                        <a:rPr lang="en-US" sz="1000" kern="100" err="1">
                          <a:effectLst/>
                          <a:latin typeface="Calibri" panose="020F0502020204030204" pitchFamily="34" charset="0"/>
                          <a:cs typeface="Calibri" panose="020F0502020204030204" pitchFamily="34" charset="0"/>
                        </a:rPr>
                        <a:t>CENSUS_TRACT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Census Track</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普查区号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252124854"/>
                  </a:ext>
                </a:extLst>
              </a:tr>
              <a:tr h="177353">
                <a:tc>
                  <a:txBody>
                    <a:bodyPr/>
                    <a:lstStyle/>
                    <a:p>
                      <a:pPr algn="ctr"/>
                      <a:r>
                        <a:rPr lang="en-US" sz="1000" kern="100" err="1">
                          <a:effectLst/>
                          <a:latin typeface="Calibri" panose="020F0502020204030204" pitchFamily="34" charset="0"/>
                          <a:cs typeface="Calibri" panose="020F0502020204030204" pitchFamily="34" charset="0"/>
                        </a:rPr>
                        <a:t>VOTING_PRECINCT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Voting Precinct</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投票选区</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591321420"/>
                  </a:ext>
                </a:extLst>
              </a:tr>
              <a:tr h="304033">
                <a:tc>
                  <a:txBody>
                    <a:bodyPr/>
                    <a:lstStyle/>
                    <a:p>
                      <a:pPr algn="ctr"/>
                      <a:r>
                        <a:rPr lang="en-US" sz="1000" kern="100">
                          <a:effectLst/>
                          <a:latin typeface="Calibri" panose="020F0502020204030204" pitchFamily="34" charset="0"/>
                          <a:cs typeface="Calibri" panose="020F0502020204030204" pitchFamily="34" charset="0"/>
                        </a:rPr>
                        <a:t>X</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X Coordinate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犯罪事件的</a:t>
                      </a:r>
                      <a:r>
                        <a:rPr lang="en-US" sz="1000" kern="100">
                          <a:effectLst/>
                        </a:rPr>
                        <a:t>X</a:t>
                      </a:r>
                      <a:r>
                        <a:rPr lang="zh-CN" sz="1000" kern="100">
                          <a:effectLst/>
                        </a:rPr>
                        <a:t>坐标，参考马里兰州平面</a:t>
                      </a:r>
                      <a:r>
                        <a:rPr lang="en-US" sz="1000" kern="100">
                          <a:effectLst/>
                        </a:rPr>
                        <a:t>NAD 1983</a:t>
                      </a:r>
                      <a:r>
                        <a:rPr lang="zh-CN" sz="1000" kern="100">
                          <a:effectLst/>
                        </a:rPr>
                        <a:t>米</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1888697626"/>
                  </a:ext>
                </a:extLst>
              </a:tr>
              <a:tr h="304033">
                <a:tc>
                  <a:txBody>
                    <a:bodyPr/>
                    <a:lstStyle/>
                    <a:p>
                      <a:pPr algn="ctr"/>
                      <a:r>
                        <a:rPr lang="en-US" sz="1000" kern="100">
                          <a:effectLst/>
                          <a:latin typeface="Calibri" panose="020F0502020204030204" pitchFamily="34" charset="0"/>
                          <a:cs typeface="Calibri" panose="020F0502020204030204" pitchFamily="34" charset="0"/>
                        </a:rPr>
                        <a:t>Y</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Y Coordinate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犯罪事件的</a:t>
                      </a:r>
                      <a:r>
                        <a:rPr lang="en-US" sz="1000" kern="100">
                          <a:effectLst/>
                        </a:rPr>
                        <a:t>Y</a:t>
                      </a:r>
                      <a:r>
                        <a:rPr lang="zh-CN" sz="1000" kern="100">
                          <a:effectLst/>
                        </a:rPr>
                        <a:t>坐标，参考马里兰州平面</a:t>
                      </a:r>
                      <a:r>
                        <a:rPr lang="en-US" sz="1000" kern="100">
                          <a:effectLst/>
                        </a:rPr>
                        <a:t>NAD 1983</a:t>
                      </a:r>
                      <a:r>
                        <a:rPr lang="zh-CN" sz="1000" kern="100">
                          <a:effectLst/>
                        </a:rPr>
                        <a:t>米</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326095894"/>
                  </a:ext>
                </a:extLst>
              </a:tr>
              <a:tr h="177353">
                <a:tc>
                  <a:txBody>
                    <a:bodyPr/>
                    <a:lstStyle/>
                    <a:p>
                      <a:pPr algn="ctr"/>
                      <a:r>
                        <a:rPr lang="en-US" sz="1000" kern="100">
                          <a:solidFill>
                            <a:srgbClr val="FF0000"/>
                          </a:solidFill>
                          <a:effectLst/>
                          <a:latin typeface="Calibri" panose="020F0502020204030204" pitchFamily="34" charset="0"/>
                          <a:cs typeface="Calibri" panose="020F0502020204030204" pitchFamily="34" charset="0"/>
                        </a:rPr>
                        <a:t>LATITUDE</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err="1">
                          <a:effectLst/>
                          <a:latin typeface="Calibri" panose="020F0502020204030204" pitchFamily="34" charset="0"/>
                          <a:cs typeface="Calibri" panose="020F0502020204030204" pitchFamily="34" charset="0"/>
                        </a:rPr>
                        <a:t>Lattitude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犯罪事件发生的纬度</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4188252350"/>
                  </a:ext>
                </a:extLst>
              </a:tr>
              <a:tr h="177353">
                <a:tc>
                  <a:txBody>
                    <a:bodyPr/>
                    <a:lstStyle/>
                    <a:p>
                      <a:pPr algn="ctr"/>
                      <a:r>
                        <a:rPr lang="en-US" sz="1000" kern="100">
                          <a:solidFill>
                            <a:srgbClr val="FF0000"/>
                          </a:solidFill>
                          <a:effectLst/>
                          <a:latin typeface="Calibri" panose="020F0502020204030204" pitchFamily="34" charset="0"/>
                          <a:cs typeface="Calibri" panose="020F0502020204030204" pitchFamily="34" charset="0"/>
                        </a:rPr>
                        <a:t>LONGITUDE</a:t>
                      </a:r>
                      <a:endParaRPr lang="zh-CN" sz="1000" kern="100">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Longitude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犯罪事件发生的经度</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2782350641"/>
                  </a:ext>
                </a:extLst>
              </a:tr>
              <a:tr h="177353">
                <a:tc>
                  <a:txBody>
                    <a:bodyPr/>
                    <a:lstStyle/>
                    <a:p>
                      <a:pPr algn="ctr"/>
                      <a:r>
                        <a:rPr lang="en-US" sz="1000" kern="100">
                          <a:effectLst/>
                          <a:latin typeface="Calibri" panose="020F0502020204030204" pitchFamily="34" charset="0"/>
                          <a:cs typeface="Calibri" panose="020F0502020204030204" pitchFamily="34" charset="0"/>
                        </a:rPr>
                        <a:t>BID</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Business Improvement Districts</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商业区号</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3733471599"/>
                  </a:ext>
                </a:extLst>
              </a:tr>
              <a:tr h="177353">
                <a:tc>
                  <a:txBody>
                    <a:bodyPr/>
                    <a:lstStyle/>
                    <a:p>
                      <a:pPr algn="ctr"/>
                      <a:r>
                        <a:rPr lang="en-US" sz="1000" kern="100" err="1">
                          <a:effectLst/>
                          <a:latin typeface="Calibri" panose="020F0502020204030204" pitchFamily="34" charset="0"/>
                          <a:cs typeface="Calibri" panose="020F0502020204030204" pitchFamily="34" charset="0"/>
                        </a:rPr>
                        <a:t>START_DATE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Crime Start Date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犯罪开始日期</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561063771"/>
                  </a:ext>
                </a:extLst>
              </a:tr>
              <a:tr h="177353">
                <a:tc>
                  <a:txBody>
                    <a:bodyPr/>
                    <a:lstStyle/>
                    <a:p>
                      <a:pPr algn="ctr"/>
                      <a:r>
                        <a:rPr lang="en-US" sz="1000" kern="100" err="1">
                          <a:effectLst/>
                          <a:latin typeface="Calibri" panose="020F0502020204030204" pitchFamily="34" charset="0"/>
                          <a:cs typeface="Calibri" panose="020F0502020204030204" pitchFamily="34" charset="0"/>
                        </a:rPr>
                        <a:t>END_DATE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Crime End Date</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犯罪结束日期</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1483410603"/>
                  </a:ext>
                </a:extLst>
              </a:tr>
              <a:tr h="177353">
                <a:tc>
                  <a:txBody>
                    <a:bodyPr/>
                    <a:lstStyle/>
                    <a:p>
                      <a:pPr algn="ctr"/>
                      <a:r>
                        <a:rPr lang="en-US" sz="1000" kern="100" err="1">
                          <a:effectLst/>
                          <a:latin typeface="Calibri" panose="020F0502020204030204" pitchFamily="34" charset="0"/>
                          <a:cs typeface="Calibri" panose="020F0502020204030204" pitchFamily="34" charset="0"/>
                        </a:rPr>
                        <a:t>OBJECTID</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en-US" sz="1000" kern="100">
                          <a:effectLst/>
                          <a:latin typeface="Calibri" panose="020F0502020204030204" pitchFamily="34" charset="0"/>
                          <a:cs typeface="Calibri" panose="020F0502020204030204" pitchFamily="34" charset="0"/>
                        </a:rPr>
                        <a:t>Internal feature number</a:t>
                      </a:r>
                      <a:endParaRPr lang="zh-CN" sz="1000" kern="100">
                        <a:effectLst/>
                        <a:latin typeface="Calibri" panose="020F0502020204030204" pitchFamily="34" charset="0"/>
                        <a:ea typeface="宋体" panose="02010600030101010101" pitchFamily="2" charset="-122"/>
                        <a:cs typeface="Calibri" panose="020F0502020204030204" pitchFamily="34" charset="0"/>
                      </a:endParaRPr>
                    </a:p>
                  </a:txBody>
                  <a:tcPr marL="53893" marR="53893" marT="0" marB="0"/>
                </a:tc>
                <a:tc>
                  <a:txBody>
                    <a:bodyPr/>
                    <a:lstStyle/>
                    <a:p>
                      <a:pPr algn="ctr"/>
                      <a:r>
                        <a:rPr lang="zh-CN" sz="1000" kern="100">
                          <a:effectLst/>
                        </a:rPr>
                        <a:t>自动生成的连续唯一整数</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53893" marR="53893" marT="0" marB="0"/>
                </a:tc>
                <a:extLst>
                  <a:ext uri="{0D108BD9-81ED-4DB2-BD59-A6C34878D82A}">
                    <a16:rowId xmlns:a16="http://schemas.microsoft.com/office/drawing/2014/main" val="175563558"/>
                  </a:ext>
                </a:extLst>
              </a:tr>
            </a:tbl>
          </a:graphicData>
        </a:graphic>
      </p:graphicFrame>
      <p:sp>
        <p:nvSpPr>
          <p:cNvPr id="13" name="文本框 12">
            <a:extLst>
              <a:ext uri="{FF2B5EF4-FFF2-40B4-BE49-F238E27FC236}">
                <a16:creationId xmlns:a16="http://schemas.microsoft.com/office/drawing/2014/main" id="{0A2F83E0-68CB-4756-94C5-9D6AC281F594}"/>
              </a:ext>
            </a:extLst>
          </p:cNvPr>
          <p:cNvSpPr txBox="1"/>
          <p:nvPr/>
        </p:nvSpPr>
        <p:spPr>
          <a:xfrm>
            <a:off x="42910" y="1427067"/>
            <a:ext cx="5854823" cy="338554"/>
          </a:xfrm>
          <a:prstGeom prst="rect">
            <a:avLst/>
          </a:prstGeom>
          <a:noFill/>
        </p:spPr>
        <p:txBody>
          <a:bodyPr wrap="square">
            <a:spAutoFit/>
          </a:bodyPr>
          <a:lstStyle/>
          <a:p>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其中，一个犯罪案件包含这样</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24</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个</a:t>
            </a:r>
            <a:r>
              <a:rPr lang="en-US" altLang="zh-CN" sz="1600" u="sng" kern="100" err="1">
                <a:solidFill>
                  <a:srgbClr val="0563C1"/>
                </a:solidFill>
                <a:effectLst/>
                <a:latin typeface="楷体" panose="02010609060101010101" pitchFamily="49" charset="-122"/>
                <a:ea typeface="楷体" panose="02010609060101010101" pitchFamily="49" charset="-122"/>
                <a:cs typeface="黑体" panose="02010609060101010101" pitchFamily="49" charset="-122"/>
                <a:hlinkClick r:id="rId3"/>
              </a:rPr>
              <a:t>字段</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，如</a:t>
            </a:r>
            <a:r>
              <a:rPr lang="zh-CN" altLang="en-US" sz="1600" kern="100">
                <a:latin typeface="楷体" panose="02010609060101010101" pitchFamily="49" charset="-122"/>
                <a:ea typeface="楷体" panose="02010609060101010101" pitchFamily="49" charset="-122"/>
                <a:cs typeface="黑体" panose="02010609060101010101" pitchFamily="49" charset="-122"/>
              </a:rPr>
              <a:t>右</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表所示</a:t>
            </a:r>
            <a:endParaRPr lang="zh-CN" altLang="en-US" sz="1600">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9C443AB1-D14A-420B-8AFE-F3B8C22419DC}"/>
              </a:ext>
            </a:extLst>
          </p:cNvPr>
          <p:cNvSpPr txBox="1"/>
          <p:nvPr/>
        </p:nvSpPr>
        <p:spPr>
          <a:xfrm>
            <a:off x="0" y="4747851"/>
            <a:ext cx="6147786" cy="1323439"/>
          </a:xfrm>
          <a:prstGeom prst="rect">
            <a:avLst/>
          </a:prstGeom>
          <a:noFill/>
        </p:spPr>
        <p:txBody>
          <a:bodyPr wrap="square">
            <a:spAutoFit/>
          </a:bodyPr>
          <a:lstStyle/>
          <a:p>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其中值得我们注意的是，统计者将犯罪类型分为两个主要的犯罪类别</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暴力犯罪和财产犯罪。暴力犯罪包括杀人、性虐待、使用危险武器攻击和抢劫。暴力犯罪可以通过使用的武器进一步搜查</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枪支，非枪支，或两者兼而有之。财产犯罪包括入室盗窃、机动车盗窃、车辆盗窃、盗窃</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其他</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和纵火。</a:t>
            </a:r>
            <a:endParaRPr lang="zh-CN" altLang="en-US" sz="1600">
              <a:latin typeface="楷体" panose="02010609060101010101" pitchFamily="49" charset="-122"/>
              <a:ea typeface="楷体" panose="02010609060101010101" pitchFamily="49" charset="-122"/>
            </a:endParaRPr>
          </a:p>
        </p:txBody>
      </p:sp>
      <p:graphicFrame>
        <p:nvGraphicFramePr>
          <p:cNvPr id="7" name="表格 6">
            <a:extLst>
              <a:ext uri="{FF2B5EF4-FFF2-40B4-BE49-F238E27FC236}">
                <a16:creationId xmlns:a16="http://schemas.microsoft.com/office/drawing/2014/main" id="{C42B5EC5-8338-4891-8CEC-FF8C0EDD175C}"/>
              </a:ext>
            </a:extLst>
          </p:cNvPr>
          <p:cNvGraphicFramePr>
            <a:graphicFrameLocks noGrp="1"/>
          </p:cNvGraphicFramePr>
          <p:nvPr>
            <p:extLst>
              <p:ext uri="{D42A27DB-BD31-4B8C-83A1-F6EECF244321}">
                <p14:modId xmlns:p14="http://schemas.microsoft.com/office/powerpoint/2010/main" val="1319717273"/>
              </p:ext>
            </p:extLst>
          </p:nvPr>
        </p:nvGraphicFramePr>
        <p:xfrm>
          <a:off x="125027" y="2342336"/>
          <a:ext cx="6096000" cy="1828800"/>
        </p:xfrm>
        <a:graphic>
          <a:graphicData uri="http://schemas.openxmlformats.org/drawingml/2006/table">
            <a:tbl>
              <a:tblPr firstRow="1" firstCol="1" bandRow="1">
                <a:tableStyleId>{93296810-A885-4BE3-A3E7-6D5BEEA58F35}</a:tableStyleId>
              </a:tblPr>
              <a:tblGrid>
                <a:gridCol w="1542983">
                  <a:extLst>
                    <a:ext uri="{9D8B030D-6E8A-4147-A177-3AD203B41FA5}">
                      <a16:colId xmlns:a16="http://schemas.microsoft.com/office/drawing/2014/main" val="3931573331"/>
                    </a:ext>
                  </a:extLst>
                </a:gridCol>
                <a:gridCol w="2656096">
                  <a:extLst>
                    <a:ext uri="{9D8B030D-6E8A-4147-A177-3AD203B41FA5}">
                      <a16:colId xmlns:a16="http://schemas.microsoft.com/office/drawing/2014/main" val="3647263064"/>
                    </a:ext>
                  </a:extLst>
                </a:gridCol>
                <a:gridCol w="1896921">
                  <a:extLst>
                    <a:ext uri="{9D8B030D-6E8A-4147-A177-3AD203B41FA5}">
                      <a16:colId xmlns:a16="http://schemas.microsoft.com/office/drawing/2014/main" val="1436635508"/>
                    </a:ext>
                  </a:extLst>
                </a:gridCol>
              </a:tblGrid>
              <a:tr h="0">
                <a:tc>
                  <a:txBody>
                    <a:bodyPr/>
                    <a:lstStyle/>
                    <a:p>
                      <a:pPr algn="ctr"/>
                      <a:r>
                        <a:rPr lang="en-US" sz="1200" kern="100">
                          <a:effectLst/>
                        </a:rPr>
                        <a:t>Category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Offense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Description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85680729"/>
                  </a:ext>
                </a:extLst>
              </a:tr>
              <a:tr h="0">
                <a:tc rowSpan="5">
                  <a:txBody>
                    <a:bodyPr/>
                    <a:lstStyle/>
                    <a:p>
                      <a:pPr algn="ctr"/>
                      <a:r>
                        <a:rPr lang="en-US" sz="1200" kern="100">
                          <a:effectLst/>
                        </a:rPr>
                        <a:t> </a:t>
                      </a:r>
                      <a:endParaRPr lang="zh-CN" sz="1050" kern="100">
                        <a:effectLst/>
                      </a:endParaRPr>
                    </a:p>
                    <a:p>
                      <a:pPr algn="ctr"/>
                      <a:r>
                        <a:rPr lang="en-US" sz="1200" kern="100">
                          <a:effectLst/>
                        </a:rPr>
                        <a:t> </a:t>
                      </a:r>
                      <a:endParaRPr lang="zh-CN" sz="1050" kern="100">
                        <a:effectLst/>
                      </a:endParaRPr>
                    </a:p>
                    <a:p>
                      <a:pPr algn="ctr"/>
                      <a:r>
                        <a:rPr lang="en-US" sz="1050" kern="100">
                          <a:effectLst/>
                        </a:rPr>
                        <a:t>Property Crime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THEFT/OTHER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盗窃（其他）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03286622"/>
                  </a:ext>
                </a:extLst>
              </a:tr>
              <a:tr h="0">
                <a:tc vMerge="1">
                  <a:txBody>
                    <a:bodyPr/>
                    <a:lstStyle/>
                    <a:p>
                      <a:endParaRPr lang="zh-CN" altLang="en-US"/>
                    </a:p>
                  </a:txBody>
                  <a:tcPr/>
                </a:tc>
                <a:tc>
                  <a:txBody>
                    <a:bodyPr/>
                    <a:lstStyle/>
                    <a:p>
                      <a:pPr algn="ctr"/>
                      <a:r>
                        <a:rPr lang="en-US" sz="1200" kern="100">
                          <a:effectLst/>
                        </a:rPr>
                        <a:t>THEFT F/AUTO</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车辆盗窃</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80784802"/>
                  </a:ext>
                </a:extLst>
              </a:tr>
              <a:tr h="0">
                <a:tc vMerge="1">
                  <a:txBody>
                    <a:bodyPr/>
                    <a:lstStyle/>
                    <a:p>
                      <a:endParaRPr lang="zh-CN" altLang="en-US"/>
                    </a:p>
                  </a:txBody>
                  <a:tcPr/>
                </a:tc>
                <a:tc>
                  <a:txBody>
                    <a:bodyPr/>
                    <a:lstStyle/>
                    <a:p>
                      <a:pPr algn="ctr"/>
                      <a:r>
                        <a:rPr lang="en-US" sz="1200" kern="100">
                          <a:effectLst/>
                        </a:rPr>
                        <a:t>MOTOR VEHICLE THEFT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机动车盗窃</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0411786"/>
                  </a:ext>
                </a:extLst>
              </a:tr>
              <a:tr h="0">
                <a:tc vMerge="1">
                  <a:txBody>
                    <a:bodyPr/>
                    <a:lstStyle/>
                    <a:p>
                      <a:endParaRPr lang="zh-CN" altLang="en-US"/>
                    </a:p>
                  </a:txBody>
                  <a:tcPr/>
                </a:tc>
                <a:tc>
                  <a:txBody>
                    <a:bodyPr/>
                    <a:lstStyle/>
                    <a:p>
                      <a:pPr algn="ctr"/>
                      <a:r>
                        <a:rPr lang="en-US" sz="1200" kern="100">
                          <a:effectLst/>
                        </a:rPr>
                        <a:t>BURGLARY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入室盗窃</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9287447"/>
                  </a:ext>
                </a:extLst>
              </a:tr>
              <a:tr h="0">
                <a:tc vMerge="1">
                  <a:txBody>
                    <a:bodyPr/>
                    <a:lstStyle/>
                    <a:p>
                      <a:endParaRPr lang="zh-CN" altLang="en-US"/>
                    </a:p>
                  </a:txBody>
                  <a:tcPr/>
                </a:tc>
                <a:tc>
                  <a:txBody>
                    <a:bodyPr/>
                    <a:lstStyle/>
                    <a:p>
                      <a:pPr algn="ctr"/>
                      <a:r>
                        <a:rPr lang="en-US" sz="1200" kern="100">
                          <a:effectLst/>
                        </a:rPr>
                        <a:t>ARSON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纵火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6986397"/>
                  </a:ext>
                </a:extLst>
              </a:tr>
              <a:tr h="0">
                <a:tc rowSpan="4">
                  <a:txBody>
                    <a:bodyPr/>
                    <a:lstStyle/>
                    <a:p>
                      <a:pPr algn="ctr"/>
                      <a:r>
                        <a:rPr lang="en-US" sz="1200" kern="100">
                          <a:effectLst/>
                        </a:rPr>
                        <a:t> </a:t>
                      </a:r>
                      <a:endParaRPr lang="zh-CN" sz="1050" kern="100">
                        <a:effectLst/>
                      </a:endParaRPr>
                    </a:p>
                    <a:p>
                      <a:pPr algn="ctr"/>
                      <a:r>
                        <a:rPr lang="en-US" sz="1050" kern="100">
                          <a:effectLst/>
                        </a:rPr>
                        <a:t>Violent Crime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ASSAULT W/DANGEROUS WEAPON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危险武器攻击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0703877"/>
                  </a:ext>
                </a:extLst>
              </a:tr>
              <a:tr h="0">
                <a:tc vMerge="1">
                  <a:txBody>
                    <a:bodyPr/>
                    <a:lstStyle/>
                    <a:p>
                      <a:endParaRPr lang="zh-CN" altLang="en-US"/>
                    </a:p>
                  </a:txBody>
                  <a:tcPr/>
                </a:tc>
                <a:tc>
                  <a:txBody>
                    <a:bodyPr/>
                    <a:lstStyle/>
                    <a:p>
                      <a:pPr algn="ctr"/>
                      <a:r>
                        <a:rPr lang="en-US" sz="1200" kern="100">
                          <a:effectLst/>
                        </a:rPr>
                        <a:t>HOMICIDE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杀人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927389"/>
                  </a:ext>
                </a:extLst>
              </a:tr>
              <a:tr h="0">
                <a:tc vMerge="1">
                  <a:txBody>
                    <a:bodyPr/>
                    <a:lstStyle/>
                    <a:p>
                      <a:endParaRPr lang="zh-CN" altLang="en-US"/>
                    </a:p>
                  </a:txBody>
                  <a:tcPr/>
                </a:tc>
                <a:tc>
                  <a:txBody>
                    <a:bodyPr/>
                    <a:lstStyle/>
                    <a:p>
                      <a:pPr algn="ctr"/>
                      <a:r>
                        <a:rPr lang="en-US" sz="1200" kern="100">
                          <a:effectLst/>
                        </a:rPr>
                        <a:t>SEX ABUSE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性虐待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3865797"/>
                  </a:ext>
                </a:extLst>
              </a:tr>
              <a:tr h="0">
                <a:tc vMerge="1">
                  <a:txBody>
                    <a:bodyPr/>
                    <a:lstStyle/>
                    <a:p>
                      <a:endParaRPr lang="zh-CN" altLang="en-US"/>
                    </a:p>
                  </a:txBody>
                  <a:tcPr/>
                </a:tc>
                <a:tc>
                  <a:txBody>
                    <a:bodyPr/>
                    <a:lstStyle/>
                    <a:p>
                      <a:pPr algn="ctr"/>
                      <a:r>
                        <a:rPr lang="en-US" sz="1200" kern="100">
                          <a:effectLst/>
                        </a:rPr>
                        <a:t>ROBBERY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抢劫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871335"/>
                  </a:ext>
                </a:extLst>
              </a:tr>
            </a:tbl>
          </a:graphicData>
        </a:graphic>
      </p:graphicFrame>
    </p:spTree>
    <p:extLst>
      <p:ext uri="{BB962C8B-B14F-4D97-AF65-F5344CB8AC3E}">
        <p14:creationId xmlns:p14="http://schemas.microsoft.com/office/powerpoint/2010/main" val="153473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Washington DC</a:t>
            </a:r>
            <a:r>
              <a:rPr lang="zh-CN" altLang="en-US" sz="2800" b="1">
                <a:latin typeface="黑体" panose="02010609060101010101" pitchFamily="49" charset="-122"/>
                <a:ea typeface="黑体" panose="02010609060101010101" pitchFamily="49" charset="-122"/>
              </a:rPr>
              <a:t>犯罪数据</a:t>
            </a:r>
          </a:p>
        </p:txBody>
      </p:sp>
      <p:pic>
        <p:nvPicPr>
          <p:cNvPr id="8" name="图片 7">
            <a:extLst>
              <a:ext uri="{FF2B5EF4-FFF2-40B4-BE49-F238E27FC236}">
                <a16:creationId xmlns:a16="http://schemas.microsoft.com/office/drawing/2014/main" id="{874F38C5-AED3-4E16-9ED5-16463B12302D}"/>
              </a:ext>
            </a:extLst>
          </p:cNvPr>
          <p:cNvPicPr/>
          <p:nvPr/>
        </p:nvPicPr>
        <p:blipFill rotWithShape="1">
          <a:blip r:embed="rId2"/>
          <a:srcRect t="12002"/>
          <a:stretch/>
        </p:blipFill>
        <p:spPr bwMode="auto">
          <a:xfrm>
            <a:off x="546374" y="3102014"/>
            <a:ext cx="4680585" cy="22567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D434E28B-BCB4-4842-8E2F-BEF9D0167D09}"/>
              </a:ext>
            </a:extLst>
          </p:cNvPr>
          <p:cNvPicPr/>
          <p:nvPr/>
        </p:nvPicPr>
        <p:blipFill>
          <a:blip r:embed="rId3"/>
          <a:stretch>
            <a:fillRect/>
          </a:stretch>
        </p:blipFill>
        <p:spPr>
          <a:xfrm>
            <a:off x="6623195" y="1270795"/>
            <a:ext cx="4680585" cy="22567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文本框 9">
            <a:extLst>
              <a:ext uri="{FF2B5EF4-FFF2-40B4-BE49-F238E27FC236}">
                <a16:creationId xmlns:a16="http://schemas.microsoft.com/office/drawing/2014/main" id="{C1E2EB29-7CCF-46B3-A3F2-FB73A3CA4286}"/>
              </a:ext>
            </a:extLst>
          </p:cNvPr>
          <p:cNvSpPr txBox="1"/>
          <p:nvPr/>
        </p:nvSpPr>
        <p:spPr>
          <a:xfrm>
            <a:off x="333423" y="1270795"/>
            <a:ext cx="5853344" cy="923330"/>
          </a:xfrm>
          <a:prstGeom prst="rect">
            <a:avLst/>
          </a:prstGeom>
          <a:noFill/>
        </p:spPr>
        <p:txBody>
          <a:bodyPr wrap="square">
            <a:spAutoFit/>
          </a:bodyPr>
          <a:lstStyle/>
          <a:p>
            <a:pPr indent="266700" algn="just"/>
            <a:r>
              <a:rPr lang="zh-CN" altLang="zh-CN" sz="1800" kern="100">
                <a:effectLst/>
                <a:latin typeface="Calibri" panose="020F0502020204030204" pitchFamily="34" charset="0"/>
                <a:ea typeface="楷体" panose="02010609060101010101" pitchFamily="49" charset="-122"/>
                <a:cs typeface="黑体" panose="02010609060101010101" pitchFamily="49" charset="-122"/>
              </a:rPr>
              <a:t>以</a:t>
            </a:r>
            <a:r>
              <a:rPr lang="en-US" altLang="zh-CN" sz="1800" kern="100">
                <a:effectLst/>
                <a:latin typeface="Calibri" panose="020F0502020204030204" pitchFamily="34" charset="0"/>
                <a:ea typeface="楷体" panose="02010609060101010101" pitchFamily="49" charset="-122"/>
                <a:cs typeface="黑体" panose="02010609060101010101" pitchFamily="49" charset="-122"/>
              </a:rPr>
              <a:t>2022</a:t>
            </a:r>
            <a:r>
              <a:rPr lang="zh-CN" altLang="zh-CN" sz="1800" kern="100">
                <a:effectLst/>
                <a:latin typeface="Calibri" panose="020F0502020204030204" pitchFamily="34" charset="0"/>
                <a:ea typeface="楷体" panose="02010609060101010101" pitchFamily="49" charset="-122"/>
                <a:cs typeface="黑体" panose="02010609060101010101" pitchFamily="49" charset="-122"/>
              </a:rPr>
              <a:t>年的数据为例，我们可以看到盗窃罪的数量是最多的，纵火罪相对较少。整体而言财产犯罪远多于暴力犯罪。</a:t>
            </a:r>
            <a:endParaRPr lang="zh-CN" altLang="zh-CN" sz="18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55897AD-EBDD-4CA2-BB63-AEC127A2BA66}"/>
              </a:ext>
            </a:extLst>
          </p:cNvPr>
          <p:cNvSpPr txBox="1"/>
          <p:nvPr/>
        </p:nvSpPr>
        <p:spPr>
          <a:xfrm>
            <a:off x="5728316" y="4195568"/>
            <a:ext cx="6147786" cy="646331"/>
          </a:xfrm>
          <a:prstGeom prst="rect">
            <a:avLst/>
          </a:prstGeom>
          <a:noFill/>
        </p:spPr>
        <p:txBody>
          <a:bodyPr wrap="square">
            <a:spAutoFit/>
          </a:bodyPr>
          <a:lstStyle/>
          <a:p>
            <a:r>
              <a:rPr lang="zh-CN" altLang="zh-CN" sz="1800" kern="100">
                <a:effectLst/>
                <a:ea typeface="楷体" panose="02010609060101010101" pitchFamily="49" charset="-122"/>
                <a:cs typeface="黑体" panose="02010609060101010101" pitchFamily="49" charset="-122"/>
              </a:rPr>
              <a:t>从犯罪手段来看，使用枪支和刀的还是少数，更多的还是利用其他手段。</a:t>
            </a:r>
            <a:endParaRPr lang="zh-CN" altLang="en-US"/>
          </a:p>
        </p:txBody>
      </p:sp>
    </p:spTree>
    <p:extLst>
      <p:ext uri="{BB962C8B-B14F-4D97-AF65-F5344CB8AC3E}">
        <p14:creationId xmlns:p14="http://schemas.microsoft.com/office/powerpoint/2010/main" val="112519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986074"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Washington DC</a:t>
            </a:r>
            <a:r>
              <a:rPr lang="zh-CN" altLang="en-US" sz="2800" b="1">
                <a:latin typeface="黑体" panose="02010609060101010101" pitchFamily="49" charset="-122"/>
                <a:ea typeface="黑体" panose="02010609060101010101" pitchFamily="49" charset="-122"/>
              </a:rPr>
              <a:t>犯罪数据</a:t>
            </a:r>
          </a:p>
        </p:txBody>
      </p:sp>
      <p:pic>
        <p:nvPicPr>
          <p:cNvPr id="3" name="图片 2">
            <a:extLst>
              <a:ext uri="{FF2B5EF4-FFF2-40B4-BE49-F238E27FC236}">
                <a16:creationId xmlns:a16="http://schemas.microsoft.com/office/drawing/2014/main" id="{E5517DD7-C40D-4A95-932A-D2DD8BD63B6B}"/>
              </a:ext>
            </a:extLst>
          </p:cNvPr>
          <p:cNvPicPr>
            <a:picLocks noChangeAspect="1"/>
          </p:cNvPicPr>
          <p:nvPr/>
        </p:nvPicPr>
        <p:blipFill>
          <a:blip r:embed="rId2"/>
          <a:stretch>
            <a:fillRect/>
          </a:stretch>
        </p:blipFill>
        <p:spPr>
          <a:xfrm>
            <a:off x="0" y="1006006"/>
            <a:ext cx="12192000" cy="48459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3633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195961"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AirBnb </a:t>
            </a:r>
            <a:r>
              <a:rPr lang="zh-CN" altLang="en-US" sz="2800" b="1">
                <a:latin typeface="黑体" panose="02010609060101010101" pitchFamily="49" charset="-122"/>
                <a:ea typeface="黑体" panose="02010609060101010101" pitchFamily="49" charset="-122"/>
              </a:rPr>
              <a:t>租房数据</a:t>
            </a:r>
          </a:p>
        </p:txBody>
      </p:sp>
      <p:sp>
        <p:nvSpPr>
          <p:cNvPr id="5" name="文本框 4">
            <a:extLst>
              <a:ext uri="{FF2B5EF4-FFF2-40B4-BE49-F238E27FC236}">
                <a16:creationId xmlns:a16="http://schemas.microsoft.com/office/drawing/2014/main" id="{2C86766E-E5CA-4156-98D8-6125B38CF406}"/>
              </a:ext>
            </a:extLst>
          </p:cNvPr>
          <p:cNvSpPr txBox="1"/>
          <p:nvPr/>
        </p:nvSpPr>
        <p:spPr>
          <a:xfrm>
            <a:off x="277428" y="891285"/>
            <a:ext cx="11006091" cy="584775"/>
          </a:xfrm>
          <a:prstGeom prst="rect">
            <a:avLst/>
          </a:prstGeom>
          <a:noFill/>
        </p:spPr>
        <p:txBody>
          <a:bodyPr wrap="square">
            <a:spAutoFit/>
          </a:bodyPr>
          <a:lstStyle/>
          <a:p>
            <a:r>
              <a:rPr lang="zh-CN" altLang="zh-CN" sz="1600" kern="100">
                <a:effectLst/>
                <a:latin typeface="楷体" panose="02010609060101010101" pitchFamily="49" charset="-122"/>
                <a:ea typeface="楷体" panose="02010609060101010101" pitchFamily="49" charset="-122"/>
                <a:cs typeface="黑体" panose="02010609060101010101" pitchFamily="49" charset="-122"/>
              </a:rPr>
              <a:t>从</a:t>
            </a:r>
            <a:r>
              <a:rPr lang="en-US" altLang="zh-CN" sz="1600" u="sng" kern="100">
                <a:solidFill>
                  <a:srgbClr val="0563C1"/>
                </a:solidFill>
                <a:effectLst/>
                <a:latin typeface="楷体" panose="02010609060101010101" pitchFamily="49" charset="-122"/>
                <a:ea typeface="楷体" panose="02010609060101010101" pitchFamily="49" charset="-122"/>
                <a:cs typeface="Times New Roman" panose="02020603050405020304" pitchFamily="18" charset="0"/>
                <a:hlinkClick r:id="rId2"/>
              </a:rPr>
              <a:t>Inside Airbnb: Get the Data</a:t>
            </a:r>
            <a:r>
              <a:rPr lang="zh-CN" altLang="zh-CN" sz="1600" kern="100">
                <a:effectLst/>
                <a:latin typeface="楷体" panose="02010609060101010101" pitchFamily="49" charset="-122"/>
                <a:ea typeface="楷体" panose="02010609060101010101" pitchFamily="49" charset="-122"/>
                <a:cs typeface="Times New Roman" panose="02020603050405020304" pitchFamily="18" charset="0"/>
              </a:rPr>
              <a:t>下载了</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airbnb2023</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年</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3</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月更新的租房数据，主要包含了房屋出租信息（</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listings.csv</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）、评价信息（</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reviews.csv</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）、时间信息（</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calendar.csv</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）、邻居信息（</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neighbourhood.csv</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7EACEED3-75F6-41AE-BD1F-F949B786EB45}"/>
              </a:ext>
            </a:extLst>
          </p:cNvPr>
          <p:cNvPicPr/>
          <p:nvPr/>
        </p:nvPicPr>
        <p:blipFill>
          <a:blip r:embed="rId3"/>
          <a:stretch>
            <a:fillRect/>
          </a:stretch>
        </p:blipFill>
        <p:spPr>
          <a:xfrm>
            <a:off x="277428" y="1604429"/>
            <a:ext cx="5887620" cy="27012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033E8F9E-BB6E-43A5-B995-5E2D58EB6473}"/>
              </a:ext>
            </a:extLst>
          </p:cNvPr>
          <p:cNvSpPr txBox="1"/>
          <p:nvPr/>
        </p:nvSpPr>
        <p:spPr>
          <a:xfrm>
            <a:off x="277428" y="4643276"/>
            <a:ext cx="6094520" cy="1323439"/>
          </a:xfrm>
          <a:prstGeom prst="rect">
            <a:avLst/>
          </a:prstGeom>
          <a:noFill/>
        </p:spPr>
        <p:txBody>
          <a:bodyPr wrap="square">
            <a:spAutoFit/>
          </a:bodyPr>
          <a:lstStyle/>
          <a:p>
            <a:r>
              <a:rPr lang="zh-CN" altLang="zh-CN" sz="1600" kern="100">
                <a:latin typeface="楷体" panose="02010609060101010101" pitchFamily="49" charset="-122"/>
                <a:ea typeface="楷体" panose="02010609060101010101" pitchFamily="49" charset="-122"/>
              </a:rPr>
              <a:t>拿到</a:t>
            </a:r>
            <a:r>
              <a:rPr lang="en-US" altLang="zh-CN" sz="1600" kern="100">
                <a:latin typeface="楷体" panose="02010609060101010101" pitchFamily="49" charset="-122"/>
                <a:ea typeface="楷体" panose="02010609060101010101" pitchFamily="49" charset="-122"/>
              </a:rPr>
              <a:t>airbnb</a:t>
            </a:r>
            <a:r>
              <a:rPr lang="zh-CN" altLang="zh-CN" sz="1600" kern="100">
                <a:latin typeface="楷体" panose="02010609060101010101" pitchFamily="49" charset="-122"/>
                <a:ea typeface="楷体" panose="02010609060101010101" pitchFamily="49" charset="-122"/>
              </a:rPr>
              <a:t>的数据指后，对其进行</a:t>
            </a:r>
            <a:r>
              <a:rPr lang="en-US" altLang="zh-CN" sz="1600" u="sng" kern="100">
                <a:solidFill>
                  <a:srgbClr val="0563C1"/>
                </a:solidFill>
                <a:latin typeface="楷体" panose="02010609060101010101" pitchFamily="49" charset="-122"/>
                <a:ea typeface="楷体" panose="02010609060101010101" pitchFamily="49" charset="-122"/>
                <a:cs typeface="Times New Roman" panose="02020603050405020304" pitchFamily="18" charset="0"/>
                <a:hlinkClick r:id="rId4">
                  <a:extLst>
                    <a:ext uri="{A12FA001-AC4F-418D-AE19-62706E023703}">
                      <ahyp:hlinkClr xmlns:ahyp="http://schemas.microsoft.com/office/drawing/2018/hyperlinkcolor" val="tx"/>
                    </a:ext>
                  </a:extLst>
                </a:hlinkClick>
              </a:rPr>
              <a:t>分析</a:t>
            </a:r>
            <a:r>
              <a:rPr lang="zh-CN" altLang="zh-CN" sz="1600" kern="100">
                <a:latin typeface="楷体" panose="02010609060101010101" pitchFamily="49" charset="-122"/>
                <a:ea typeface="楷体" panose="02010609060101010101" pitchFamily="49" charset="-122"/>
              </a:rPr>
              <a:t>。首先，住房的分布如下图所示，和之前分析的犯罪数据分布基本一致，都聚集在美国国会大厦、博物馆、购物中心、唐人街等华盛顿最繁华的地段。其实，这个规律和常识是相符合的，在繁华的地段房源肯定密集，同时由于人流太混杂，小偷小盗也经常发生。</a:t>
            </a:r>
            <a:endParaRPr lang="zh-CN" altLang="en-US" sz="1600" kern="10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A76E8C8D-9151-4D48-8D9D-1A3D7C1F9E31}"/>
              </a:ext>
            </a:extLst>
          </p:cNvPr>
          <p:cNvPicPr/>
          <p:nvPr/>
        </p:nvPicPr>
        <p:blipFill>
          <a:blip r:embed="rId5"/>
          <a:stretch>
            <a:fillRect/>
          </a:stretch>
        </p:blipFill>
        <p:spPr>
          <a:xfrm>
            <a:off x="6560364" y="1604429"/>
            <a:ext cx="5274310" cy="4273550"/>
          </a:xfrm>
          <a:prstGeom prst="rect">
            <a:avLst/>
          </a:prstGeom>
          <a:ln>
            <a:noFill/>
          </a:ln>
          <a:effectLst>
            <a:softEdge rad="112500"/>
          </a:effectLst>
        </p:spPr>
      </p:pic>
    </p:spTree>
    <p:extLst>
      <p:ext uri="{BB962C8B-B14F-4D97-AF65-F5344CB8AC3E}">
        <p14:creationId xmlns:p14="http://schemas.microsoft.com/office/powerpoint/2010/main" val="72293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8233DC-47D8-40F6-801E-57F5A2166E26}"/>
              </a:ext>
            </a:extLst>
          </p:cNvPr>
          <p:cNvSpPr txBox="1"/>
          <p:nvPr/>
        </p:nvSpPr>
        <p:spPr>
          <a:xfrm>
            <a:off x="0" y="0"/>
            <a:ext cx="3195961" cy="523220"/>
          </a:xfrm>
          <a:prstGeom prst="rect">
            <a:avLst/>
          </a:prstGeom>
          <a:noFill/>
        </p:spPr>
        <p:txBody>
          <a:bodyPr wrap="square" rtlCol="0">
            <a:spAutoFit/>
          </a:bodyPr>
          <a:lstStyle/>
          <a:p>
            <a:pPr algn="ctr"/>
            <a:r>
              <a:rPr lang="en-US" altLang="zh-CN" sz="2800" b="1">
                <a:latin typeface="黑体" panose="02010609060101010101" pitchFamily="49" charset="-122"/>
                <a:ea typeface="黑体" panose="02010609060101010101" pitchFamily="49" charset="-122"/>
              </a:rPr>
              <a:t>AirBnb </a:t>
            </a:r>
            <a:r>
              <a:rPr lang="zh-CN" altLang="en-US" sz="2800" b="1">
                <a:latin typeface="黑体" panose="02010609060101010101" pitchFamily="49" charset="-122"/>
                <a:ea typeface="黑体" panose="02010609060101010101" pitchFamily="49" charset="-122"/>
              </a:rPr>
              <a:t>租房数据</a:t>
            </a:r>
          </a:p>
        </p:txBody>
      </p:sp>
      <p:sp>
        <p:nvSpPr>
          <p:cNvPr id="5" name="文本框 4">
            <a:extLst>
              <a:ext uri="{FF2B5EF4-FFF2-40B4-BE49-F238E27FC236}">
                <a16:creationId xmlns:a16="http://schemas.microsoft.com/office/drawing/2014/main" id="{E1C3482D-72D2-4794-84AC-AD1CADE81CDB}"/>
              </a:ext>
            </a:extLst>
          </p:cNvPr>
          <p:cNvSpPr txBox="1"/>
          <p:nvPr/>
        </p:nvSpPr>
        <p:spPr>
          <a:xfrm>
            <a:off x="716872" y="627346"/>
            <a:ext cx="6094520" cy="1323439"/>
          </a:xfrm>
          <a:prstGeom prst="rect">
            <a:avLst/>
          </a:prstGeom>
          <a:noFill/>
        </p:spPr>
        <p:txBody>
          <a:bodyPr wrap="square">
            <a:spAutoFit/>
          </a:bodyPr>
          <a:lstStyle/>
          <a:p>
            <a:r>
              <a:rPr lang="zh-CN" altLang="zh-CN" sz="1600" kern="100">
                <a:effectLst/>
                <a:latin typeface="楷体" panose="02010609060101010101" pitchFamily="49" charset="-122"/>
                <a:ea typeface="楷体" panose="02010609060101010101" pitchFamily="49" charset="-122"/>
                <a:cs typeface="黑体" panose="02010609060101010101" pitchFamily="49" charset="-122"/>
              </a:rPr>
              <a:t>通过分析，发现</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20223</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年这段时间一共有</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6455</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个可租房源。其中房屋累心分为</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4</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类：整个公寓（</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entire home/apt</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）、私房（</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private room</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）、合租房（</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shared room</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）、酒店（</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hotel room</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）。其中</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entire home</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占据了大多数（</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75.3%</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），然后私人房间占据</a:t>
            </a:r>
            <a:r>
              <a:rPr lang="en-US" altLang="zh-CN" sz="1600" kern="100">
                <a:effectLst/>
                <a:latin typeface="楷体" panose="02010609060101010101" pitchFamily="49" charset="-122"/>
                <a:ea typeface="楷体" panose="02010609060101010101" pitchFamily="49" charset="-122"/>
                <a:cs typeface="黑体" panose="02010609060101010101" pitchFamily="49" charset="-122"/>
              </a:rPr>
              <a:t>22.8%</a:t>
            </a:r>
            <a:r>
              <a:rPr lang="zh-CN" altLang="zh-CN" sz="1600" kern="100">
                <a:effectLst/>
                <a:latin typeface="楷体" panose="02010609060101010101" pitchFamily="49" charset="-122"/>
                <a:ea typeface="楷体" panose="02010609060101010101" pitchFamily="49" charset="-122"/>
                <a:cs typeface="黑体" panose="02010609060101010101" pitchFamily="49" charset="-122"/>
              </a:rPr>
              <a:t>，合租房和酒店都是极少数。</a:t>
            </a:r>
            <a:endParaRPr lang="zh-CN" altLang="en-US" sz="160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DC221FC7-AE93-4102-9C23-33FA2FB845B8}"/>
              </a:ext>
            </a:extLst>
          </p:cNvPr>
          <p:cNvPicPr/>
          <p:nvPr/>
        </p:nvPicPr>
        <p:blipFill rotWithShape="1">
          <a:blip r:embed="rId2"/>
          <a:srcRect b="5123"/>
          <a:stretch/>
        </p:blipFill>
        <p:spPr>
          <a:xfrm>
            <a:off x="716872" y="4131846"/>
            <a:ext cx="2782602" cy="2614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文本框 6">
            <a:extLst>
              <a:ext uri="{FF2B5EF4-FFF2-40B4-BE49-F238E27FC236}">
                <a16:creationId xmlns:a16="http://schemas.microsoft.com/office/drawing/2014/main" id="{308D8B37-3625-4749-BB18-B5FB7C17E360}"/>
              </a:ext>
            </a:extLst>
          </p:cNvPr>
          <p:cNvSpPr txBox="1"/>
          <p:nvPr/>
        </p:nvSpPr>
        <p:spPr>
          <a:xfrm>
            <a:off x="716872" y="2010418"/>
            <a:ext cx="6094520" cy="1077218"/>
          </a:xfrm>
          <a:prstGeom prst="rect">
            <a:avLst/>
          </a:prstGeom>
          <a:noFill/>
        </p:spPr>
        <p:txBody>
          <a:bodyPr wrap="square">
            <a:spAutoFit/>
          </a:bodyPr>
          <a:lstStyle/>
          <a:p>
            <a:r>
              <a:rPr lang="zh-CN" altLang="zh-CN" sz="1600" kern="100">
                <a:latin typeface="楷体" panose="02010609060101010101" pitchFamily="49" charset="-122"/>
                <a:ea typeface="楷体" panose="02010609060101010101" pitchFamily="49" charset="-122"/>
              </a:rPr>
              <a:t>这里使用房屋的最短住宿天数、价格、评论的数量来估算每间房子的平均租出天数和收入。可以看到，华盛顿特区的房源平均租期在</a:t>
            </a:r>
            <a:r>
              <a:rPr lang="en-US" altLang="zh-CN" sz="1600" kern="100">
                <a:latin typeface="楷体" panose="02010609060101010101" pitchFamily="49" charset="-122"/>
                <a:ea typeface="楷体" panose="02010609060101010101" pitchFamily="49" charset="-122"/>
              </a:rPr>
              <a:t>93</a:t>
            </a:r>
            <a:r>
              <a:rPr lang="zh-CN" altLang="zh-CN" sz="1600" kern="100">
                <a:latin typeface="楷体" panose="02010609060101010101" pitchFamily="49" charset="-122"/>
                <a:ea typeface="楷体" panose="02010609060101010101" pitchFamily="49" charset="-122"/>
              </a:rPr>
              <a:t>天左右，但是看图可知，短租和超长租的较多。华盛顿特区的房源平均价格在</a:t>
            </a:r>
            <a:r>
              <a:rPr lang="en-US" altLang="zh-CN" sz="1600" kern="100">
                <a:latin typeface="楷体" panose="02010609060101010101" pitchFamily="49" charset="-122"/>
                <a:ea typeface="楷体" panose="02010609060101010101" pitchFamily="49" charset="-122"/>
              </a:rPr>
              <a:t>$188</a:t>
            </a:r>
            <a:r>
              <a:rPr lang="zh-CN" altLang="zh-CN" sz="1600" kern="100">
                <a:latin typeface="楷体" panose="02010609060101010101" pitchFamily="49" charset="-122"/>
                <a:ea typeface="楷体" panose="02010609060101010101" pitchFamily="49" charset="-122"/>
              </a:rPr>
              <a:t>一晚，房主的平均收入在</a:t>
            </a:r>
            <a:r>
              <a:rPr lang="en-US" altLang="zh-CN" sz="1600" kern="100">
                <a:latin typeface="楷体" panose="02010609060101010101" pitchFamily="49" charset="-122"/>
                <a:ea typeface="楷体" panose="02010609060101010101" pitchFamily="49" charset="-122"/>
              </a:rPr>
              <a:t>$15,601</a:t>
            </a:r>
            <a:r>
              <a:rPr lang="zh-CN" altLang="zh-CN" sz="1600" kern="100">
                <a:latin typeface="楷体" panose="02010609060101010101" pitchFamily="49" charset="-122"/>
                <a:ea typeface="楷体" panose="02010609060101010101" pitchFamily="49" charset="-122"/>
              </a:rPr>
              <a:t>。</a:t>
            </a:r>
            <a:endParaRPr lang="zh-CN" altLang="en-US" sz="1600" kern="10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FDF0A049-2E68-4F1B-BB56-03EEAC65AC37}"/>
              </a:ext>
            </a:extLst>
          </p:cNvPr>
          <p:cNvPicPr/>
          <p:nvPr/>
        </p:nvPicPr>
        <p:blipFill>
          <a:blip r:embed="rId3"/>
          <a:stretch>
            <a:fillRect/>
          </a:stretch>
        </p:blipFill>
        <p:spPr>
          <a:xfrm>
            <a:off x="4249444" y="4131846"/>
            <a:ext cx="2923540" cy="2614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文本框 9">
            <a:extLst>
              <a:ext uri="{FF2B5EF4-FFF2-40B4-BE49-F238E27FC236}">
                <a16:creationId xmlns:a16="http://schemas.microsoft.com/office/drawing/2014/main" id="{6E0FFA5A-37C5-49C2-900B-BDA5B48C6A09}"/>
              </a:ext>
            </a:extLst>
          </p:cNvPr>
          <p:cNvSpPr txBox="1"/>
          <p:nvPr/>
        </p:nvSpPr>
        <p:spPr>
          <a:xfrm>
            <a:off x="716872" y="3161415"/>
            <a:ext cx="6094520" cy="584775"/>
          </a:xfrm>
          <a:prstGeom prst="rect">
            <a:avLst/>
          </a:prstGeom>
          <a:noFill/>
        </p:spPr>
        <p:txBody>
          <a:bodyPr wrap="square">
            <a:spAutoFit/>
          </a:bodyPr>
          <a:lstStyle/>
          <a:p>
            <a:r>
              <a:rPr lang="zh-CN" altLang="zh-CN" sz="1600" kern="100">
                <a:latin typeface="楷体" panose="02010609060101010101" pitchFamily="49" charset="-122"/>
                <a:ea typeface="楷体" panose="02010609060101010101" pitchFamily="49" charset="-122"/>
              </a:rPr>
              <a:t>对于房源的许可证而言，有</a:t>
            </a:r>
            <a:r>
              <a:rPr lang="en-US" altLang="zh-CN" sz="1600" kern="100">
                <a:latin typeface="楷体" panose="02010609060101010101" pitchFamily="49" charset="-122"/>
                <a:ea typeface="楷体" panose="02010609060101010101" pitchFamily="49" charset="-122"/>
              </a:rPr>
              <a:t>42.9%</a:t>
            </a:r>
            <a:r>
              <a:rPr lang="zh-CN" altLang="zh-CN" sz="1600" kern="100">
                <a:latin typeface="楷体" panose="02010609060101010101" pitchFamily="49" charset="-122"/>
                <a:ea typeface="楷体" panose="02010609060101010101" pitchFamily="49" charset="-122"/>
              </a:rPr>
              <a:t>的房子是未经许可的，只有</a:t>
            </a:r>
            <a:r>
              <a:rPr lang="en-US" altLang="zh-CN" sz="1600" kern="100">
                <a:latin typeface="楷体" panose="02010609060101010101" pitchFamily="49" charset="-122"/>
                <a:ea typeface="楷体" panose="02010609060101010101" pitchFamily="49" charset="-122"/>
              </a:rPr>
              <a:t>39.3%</a:t>
            </a:r>
            <a:r>
              <a:rPr lang="zh-CN" altLang="zh-CN" sz="1600" kern="100">
                <a:latin typeface="楷体" panose="02010609060101010101" pitchFamily="49" charset="-122"/>
                <a:ea typeface="楷体" panose="02010609060101010101" pitchFamily="49" charset="-122"/>
              </a:rPr>
              <a:t>的房源是经过许可的。</a:t>
            </a:r>
            <a:endParaRPr lang="zh-CN" altLang="en-US" sz="1600" kern="100">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29A0A85C-1E01-4979-959E-FC3987CE13BF}"/>
              </a:ext>
            </a:extLst>
          </p:cNvPr>
          <p:cNvPicPr/>
          <p:nvPr/>
        </p:nvPicPr>
        <p:blipFill>
          <a:blip r:embed="rId4"/>
          <a:stretch>
            <a:fillRect/>
          </a:stretch>
        </p:blipFill>
        <p:spPr>
          <a:xfrm>
            <a:off x="7795855" y="627346"/>
            <a:ext cx="2903220" cy="23539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文本框 12">
            <a:extLst>
              <a:ext uri="{FF2B5EF4-FFF2-40B4-BE49-F238E27FC236}">
                <a16:creationId xmlns:a16="http://schemas.microsoft.com/office/drawing/2014/main" id="{C6B5E7F5-77B6-45B3-B808-44150D04A880}"/>
              </a:ext>
            </a:extLst>
          </p:cNvPr>
          <p:cNvSpPr txBox="1"/>
          <p:nvPr/>
        </p:nvSpPr>
        <p:spPr>
          <a:xfrm>
            <a:off x="716872" y="3762514"/>
            <a:ext cx="6094520" cy="369332"/>
          </a:xfrm>
          <a:prstGeom prst="rect">
            <a:avLst/>
          </a:prstGeom>
          <a:noFill/>
        </p:spPr>
        <p:txBody>
          <a:bodyPr wrap="square">
            <a:spAutoFit/>
          </a:bodyPr>
          <a:lstStyle/>
          <a:p>
            <a:r>
              <a:rPr lang="zh-CN" altLang="zh-CN" sz="1600" kern="100">
                <a:latin typeface="楷体" panose="02010609060101010101" pitchFamily="49" charset="-122"/>
                <a:ea typeface="楷体" panose="02010609060101010101" pitchFamily="49" charset="-122"/>
              </a:rPr>
              <a:t>所有房源当中，短期出租占据了大部分（</a:t>
            </a:r>
            <a:r>
              <a:rPr lang="en-US" altLang="zh-CN" sz="1600" kern="100">
                <a:latin typeface="楷体" panose="02010609060101010101" pitchFamily="49" charset="-122"/>
                <a:ea typeface="楷体" panose="02010609060101010101" pitchFamily="49" charset="-122"/>
              </a:rPr>
              <a:t>53.3%</a:t>
            </a:r>
            <a:r>
              <a:rPr lang="zh-CN" altLang="zh-CN" sz="1600" kern="100">
                <a:latin typeface="楷体" panose="02010609060101010101" pitchFamily="49" charset="-122"/>
                <a:ea typeface="楷体" panose="02010609060101010101" pitchFamily="49" charset="-122"/>
              </a:rPr>
              <a:t>）</a:t>
            </a:r>
            <a:r>
              <a:rPr lang="zh-CN" altLang="zh-CN" sz="1800" kern="100">
                <a:effectLst/>
                <a:ea typeface="楷体" panose="02010609060101010101" pitchFamily="49" charset="-122"/>
                <a:cs typeface="黑体" panose="02010609060101010101" pitchFamily="49" charset="-122"/>
              </a:rPr>
              <a:t>。</a:t>
            </a:r>
            <a:endParaRPr lang="zh-CN" altLang="en-US"/>
          </a:p>
        </p:txBody>
      </p:sp>
      <p:pic>
        <p:nvPicPr>
          <p:cNvPr id="14" name="图片 13">
            <a:extLst>
              <a:ext uri="{FF2B5EF4-FFF2-40B4-BE49-F238E27FC236}">
                <a16:creationId xmlns:a16="http://schemas.microsoft.com/office/drawing/2014/main" id="{E97F0003-E4A7-450C-B710-1492FFA93DA1}"/>
              </a:ext>
            </a:extLst>
          </p:cNvPr>
          <p:cNvPicPr/>
          <p:nvPr/>
        </p:nvPicPr>
        <p:blipFill>
          <a:blip r:embed="rId5"/>
          <a:stretch>
            <a:fillRect/>
          </a:stretch>
        </p:blipFill>
        <p:spPr>
          <a:xfrm>
            <a:off x="7826335" y="4131846"/>
            <a:ext cx="2842260" cy="26555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17276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TotalTime>
  <Words>2469</Words>
  <Application>Microsoft Office PowerPoint</Application>
  <PresentationFormat>宽屏</PresentationFormat>
  <Paragraphs>263</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等线 Light</vt:lpstr>
      <vt:lpstr>黑体</vt:lpstr>
      <vt:lpstr>楷体</vt:lpstr>
      <vt:lpstr>Arial</vt:lpstr>
      <vt:lpstr>Calibri</vt:lpstr>
      <vt:lpstr>Cambria Math</vt:lpstr>
      <vt:lpstr>Office 主题​​</vt:lpstr>
      <vt:lpstr>时空数据挖掘与分析实习 成果展示 ——华盛顿特区旅游租房选址问题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时空数据挖掘与分析实习 成果展示 ——华盛顿特区旅游租房选址问题</dc:title>
  <dc:creator>文卓 马</dc:creator>
  <cp:lastModifiedBy>文卓 马</cp:lastModifiedBy>
  <cp:revision>35</cp:revision>
  <dcterms:created xsi:type="dcterms:W3CDTF">2023-05-19T23:28:28Z</dcterms:created>
  <dcterms:modified xsi:type="dcterms:W3CDTF">2023-05-23T01:13:05Z</dcterms:modified>
</cp:coreProperties>
</file>